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47"/>
  </p:notesMasterIdLst>
  <p:handoutMasterIdLst>
    <p:handoutMasterId r:id="rId48"/>
  </p:handoutMasterIdLst>
  <p:sldIdLst>
    <p:sldId id="334" r:id="rId2"/>
    <p:sldId id="333" r:id="rId3"/>
    <p:sldId id="332" r:id="rId4"/>
    <p:sldId id="343" r:id="rId5"/>
    <p:sldId id="273" r:id="rId6"/>
    <p:sldId id="342" r:id="rId7"/>
    <p:sldId id="335" r:id="rId8"/>
    <p:sldId id="336" r:id="rId9"/>
    <p:sldId id="337" r:id="rId10"/>
    <p:sldId id="338" r:id="rId11"/>
    <p:sldId id="339" r:id="rId12"/>
    <p:sldId id="340" r:id="rId13"/>
    <p:sldId id="341" r:id="rId14"/>
    <p:sldId id="274" r:id="rId15"/>
    <p:sldId id="344" r:id="rId16"/>
    <p:sldId id="345" r:id="rId17"/>
    <p:sldId id="259" r:id="rId18"/>
    <p:sldId id="260" r:id="rId19"/>
    <p:sldId id="261" r:id="rId20"/>
    <p:sldId id="262" r:id="rId21"/>
    <p:sldId id="263" r:id="rId22"/>
    <p:sldId id="264" r:id="rId23"/>
    <p:sldId id="265" r:id="rId24"/>
    <p:sldId id="348" r:id="rId25"/>
    <p:sldId id="276" r:id="rId26"/>
    <p:sldId id="277" r:id="rId27"/>
    <p:sldId id="278" r:id="rId28"/>
    <p:sldId id="279" r:id="rId29"/>
    <p:sldId id="280" r:id="rId30"/>
    <p:sldId id="281" r:id="rId31"/>
    <p:sldId id="282" r:id="rId32"/>
    <p:sldId id="284" r:id="rId33"/>
    <p:sldId id="287" r:id="rId34"/>
    <p:sldId id="283" r:id="rId35"/>
    <p:sldId id="301" r:id="rId36"/>
    <p:sldId id="349" r:id="rId37"/>
    <p:sldId id="350" r:id="rId38"/>
    <p:sldId id="351" r:id="rId39"/>
    <p:sldId id="352" r:id="rId40"/>
    <p:sldId id="356" r:id="rId41"/>
    <p:sldId id="357" r:id="rId42"/>
    <p:sldId id="346" r:id="rId43"/>
    <p:sldId id="353" r:id="rId44"/>
    <p:sldId id="355" r:id="rId45"/>
    <p:sldId id="354" r:id="rId46"/>
  </p:sldIdLst>
  <p:sldSz cx="9144000" cy="6858000" type="screen4x3"/>
  <p:notesSz cx="6811963" cy="9942513"/>
  <p:defaultTextStyle>
    <a:defPPr>
      <a:defRPr lang="en-GB"/>
    </a:defPPr>
    <a:lvl1pPr algn="l" defTabSz="457200" rtl="0" fontAlgn="base">
      <a:spcBef>
        <a:spcPct val="0"/>
      </a:spcBef>
      <a:spcAft>
        <a:spcPct val="0"/>
      </a:spcAft>
      <a:buClr>
        <a:srgbClr val="000000"/>
      </a:buClr>
      <a:buSzPct val="100000"/>
      <a:buFont typeface="Arial" charset="0"/>
      <a:defRPr kern="1200">
        <a:solidFill>
          <a:schemeClr val="bg1"/>
        </a:solidFill>
        <a:latin typeface="Arial" charset="0"/>
        <a:ea typeface="+mn-ea"/>
        <a:cs typeface="Lucida Sans Unicode" charset="0"/>
      </a:defRPr>
    </a:lvl1pPr>
    <a:lvl2pPr marL="457200" algn="l" defTabSz="457200" rtl="0" fontAlgn="base">
      <a:spcBef>
        <a:spcPct val="0"/>
      </a:spcBef>
      <a:spcAft>
        <a:spcPct val="0"/>
      </a:spcAft>
      <a:buClr>
        <a:srgbClr val="000000"/>
      </a:buClr>
      <a:buSzPct val="100000"/>
      <a:buFont typeface="Arial" charset="0"/>
      <a:defRPr kern="1200">
        <a:solidFill>
          <a:schemeClr val="bg1"/>
        </a:solidFill>
        <a:latin typeface="Arial" charset="0"/>
        <a:ea typeface="+mn-ea"/>
        <a:cs typeface="Lucida Sans Unicode" charset="0"/>
      </a:defRPr>
    </a:lvl2pPr>
    <a:lvl3pPr marL="914400" algn="l" defTabSz="457200" rtl="0" fontAlgn="base">
      <a:spcBef>
        <a:spcPct val="0"/>
      </a:spcBef>
      <a:spcAft>
        <a:spcPct val="0"/>
      </a:spcAft>
      <a:buClr>
        <a:srgbClr val="000000"/>
      </a:buClr>
      <a:buSzPct val="100000"/>
      <a:buFont typeface="Arial" charset="0"/>
      <a:defRPr kern="1200">
        <a:solidFill>
          <a:schemeClr val="bg1"/>
        </a:solidFill>
        <a:latin typeface="Arial" charset="0"/>
        <a:ea typeface="+mn-ea"/>
        <a:cs typeface="Lucida Sans Unicode" charset="0"/>
      </a:defRPr>
    </a:lvl3pPr>
    <a:lvl4pPr marL="1371600" algn="l" defTabSz="457200" rtl="0" fontAlgn="base">
      <a:spcBef>
        <a:spcPct val="0"/>
      </a:spcBef>
      <a:spcAft>
        <a:spcPct val="0"/>
      </a:spcAft>
      <a:buClr>
        <a:srgbClr val="000000"/>
      </a:buClr>
      <a:buSzPct val="100000"/>
      <a:buFont typeface="Arial" charset="0"/>
      <a:defRPr kern="1200">
        <a:solidFill>
          <a:schemeClr val="bg1"/>
        </a:solidFill>
        <a:latin typeface="Arial" charset="0"/>
        <a:ea typeface="+mn-ea"/>
        <a:cs typeface="Lucida Sans Unicode" charset="0"/>
      </a:defRPr>
    </a:lvl4pPr>
    <a:lvl5pPr marL="1828800" algn="l" defTabSz="457200" rtl="0" fontAlgn="base">
      <a:spcBef>
        <a:spcPct val="0"/>
      </a:spcBef>
      <a:spcAft>
        <a:spcPct val="0"/>
      </a:spcAft>
      <a:buClr>
        <a:srgbClr val="000000"/>
      </a:buClr>
      <a:buSzPct val="100000"/>
      <a:buFont typeface="Arial" charset="0"/>
      <a:defRPr kern="1200">
        <a:solidFill>
          <a:schemeClr val="bg1"/>
        </a:solidFill>
        <a:latin typeface="Arial" charset="0"/>
        <a:ea typeface="+mn-ea"/>
        <a:cs typeface="Lucida Sans Unicode" charset="0"/>
      </a:defRPr>
    </a:lvl5pPr>
    <a:lvl6pPr marL="2286000" algn="l" defTabSz="914400" rtl="0" eaLnBrk="1" latinLnBrk="0" hangingPunct="1">
      <a:defRPr kern="1200">
        <a:solidFill>
          <a:schemeClr val="bg1"/>
        </a:solidFill>
        <a:latin typeface="Arial" charset="0"/>
        <a:ea typeface="+mn-ea"/>
        <a:cs typeface="Lucida Sans Unicode" charset="0"/>
      </a:defRPr>
    </a:lvl6pPr>
    <a:lvl7pPr marL="2743200" algn="l" defTabSz="914400" rtl="0" eaLnBrk="1" latinLnBrk="0" hangingPunct="1">
      <a:defRPr kern="1200">
        <a:solidFill>
          <a:schemeClr val="bg1"/>
        </a:solidFill>
        <a:latin typeface="Arial" charset="0"/>
        <a:ea typeface="+mn-ea"/>
        <a:cs typeface="Lucida Sans Unicode" charset="0"/>
      </a:defRPr>
    </a:lvl7pPr>
    <a:lvl8pPr marL="3200400" algn="l" defTabSz="914400" rtl="0" eaLnBrk="1" latinLnBrk="0" hangingPunct="1">
      <a:defRPr kern="1200">
        <a:solidFill>
          <a:schemeClr val="bg1"/>
        </a:solidFill>
        <a:latin typeface="Arial" charset="0"/>
        <a:ea typeface="+mn-ea"/>
        <a:cs typeface="Lucida Sans Unicode" charset="0"/>
      </a:defRPr>
    </a:lvl8pPr>
    <a:lvl9pPr marL="3657600" algn="l" defTabSz="914400" rtl="0" eaLnBrk="1" latinLnBrk="0" hangingPunct="1">
      <a:defRPr kern="1200">
        <a:solidFill>
          <a:schemeClr val="bg1"/>
        </a:solidFill>
        <a:latin typeface="Arial" charset="0"/>
        <a:ea typeface="+mn-ea"/>
        <a:cs typeface="Lucida Sans Unicode"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19" autoAdjust="0"/>
    <p:restoredTop sz="94705" autoAdjust="0"/>
  </p:normalViewPr>
  <p:slideViewPr>
    <p:cSldViewPr>
      <p:cViewPr varScale="1">
        <p:scale>
          <a:sx n="38" d="100"/>
          <a:sy n="38" d="100"/>
        </p:scale>
        <p:origin x="-96" y="-1644"/>
      </p:cViewPr>
      <p:guideLst>
        <p:guide orient="horz" pos="2160"/>
        <p:guide pos="2880"/>
      </p:guideLst>
    </p:cSldViewPr>
  </p:slideViewPr>
  <p:outlineViewPr>
    <p:cViewPr varScale="1">
      <p:scale>
        <a:sx n="170" d="200"/>
        <a:sy n="170" d="200"/>
      </p:scale>
      <p:origin x="0" y="5412"/>
    </p:cViewPr>
  </p:outlineViewPr>
  <p:notesTextViewPr>
    <p:cViewPr>
      <p:scale>
        <a:sx n="100" d="100"/>
        <a:sy n="100" d="100"/>
      </p:scale>
      <p:origin x="0" y="0"/>
    </p:cViewPr>
  </p:notesTextViewPr>
  <p:sorterViewPr>
    <p:cViewPr>
      <p:scale>
        <a:sx n="66" d="100"/>
        <a:sy n="66" d="100"/>
      </p:scale>
      <p:origin x="0" y="2466"/>
    </p:cViewPr>
  </p:sorterViewPr>
  <p:notesViewPr>
    <p:cSldViewPr>
      <p:cViewPr varScale="1">
        <p:scale>
          <a:sx n="44" d="100"/>
          <a:sy n="44" d="100"/>
        </p:scale>
        <p:origin x="-2136" y="-12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68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59213" y="0"/>
            <a:ext cx="2951162" cy="496888"/>
          </a:xfrm>
          <a:prstGeom prst="rect">
            <a:avLst/>
          </a:prstGeom>
        </p:spPr>
        <p:txBody>
          <a:bodyPr vert="horz" lIns="91440" tIns="45720" rIns="91440" bIns="45720" rtlCol="0"/>
          <a:lstStyle>
            <a:lvl1pPr algn="r">
              <a:defRPr sz="1200"/>
            </a:lvl1pPr>
          </a:lstStyle>
          <a:p>
            <a:pPr>
              <a:defRPr/>
            </a:pPr>
            <a:fld id="{3A344F25-49F6-460F-8696-CC438BCEA4DE}" type="datetimeFigureOut">
              <a:rPr lang="en-US"/>
              <a:pPr>
                <a:defRPr/>
              </a:pPr>
              <a:t>12/11/2009</a:t>
            </a:fld>
            <a:endParaRPr lang="en-US"/>
          </a:p>
        </p:txBody>
      </p:sp>
      <p:sp>
        <p:nvSpPr>
          <p:cNvPr id="4" name="Footer Placeholder 3"/>
          <p:cNvSpPr>
            <a:spLocks noGrp="1"/>
          </p:cNvSpPr>
          <p:nvPr>
            <p:ph type="ftr" sz="quarter" idx="2"/>
          </p:nvPr>
        </p:nvSpPr>
        <p:spPr>
          <a:xfrm>
            <a:off x="0" y="9444038"/>
            <a:ext cx="2951163" cy="496887"/>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59213" y="9444038"/>
            <a:ext cx="2951162" cy="496887"/>
          </a:xfrm>
          <a:prstGeom prst="rect">
            <a:avLst/>
          </a:prstGeom>
        </p:spPr>
        <p:txBody>
          <a:bodyPr vert="horz" lIns="91440" tIns="45720" rIns="91440" bIns="45720" rtlCol="0" anchor="b"/>
          <a:lstStyle>
            <a:lvl1pPr algn="r">
              <a:defRPr sz="1200"/>
            </a:lvl1pPr>
          </a:lstStyle>
          <a:p>
            <a:pPr>
              <a:defRPr/>
            </a:pPr>
            <a:fld id="{CBF6B959-8F59-4989-A638-D4EB8DE172A0}"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11963" cy="9942513"/>
          </a:xfrm>
          <a:prstGeom prst="roundRect">
            <a:avLst>
              <a:gd name="adj" fmla="val 23"/>
            </a:avLst>
          </a:prstGeom>
          <a:solidFill>
            <a:srgbClr val="FFFFFF"/>
          </a:solidFill>
          <a:ln w="9360">
            <a:noFill/>
            <a:miter lim="800000"/>
            <a:headEnd/>
            <a:tailEnd/>
          </a:ln>
          <a:effectLst/>
        </p:spPr>
        <p:txBody>
          <a:bodyPr wrap="none" anchor="ctr"/>
          <a:lstStyle/>
          <a:p>
            <a:pPr>
              <a:defRPr/>
            </a:pPr>
            <a:endParaRPr lang="en-US"/>
          </a:p>
        </p:txBody>
      </p:sp>
      <p:sp>
        <p:nvSpPr>
          <p:cNvPr id="3074" name="AutoShape 2"/>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75" name="AutoShape 3"/>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76" name="AutoShape 4"/>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77" name="AutoShape 5"/>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78" name="AutoShape 6"/>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79" name="AutoShape 7"/>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80" name="AutoShape 8"/>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81" name="AutoShape 9"/>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82" name="AutoShape 10"/>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83" name="AutoShape 11"/>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84" name="AutoShape 12"/>
          <p:cNvSpPr>
            <a:spLocks noChangeArrowheads="1"/>
          </p:cNvSpPr>
          <p:nvPr/>
        </p:nvSpPr>
        <p:spPr bwMode="auto">
          <a:xfrm>
            <a:off x="0" y="0"/>
            <a:ext cx="6811963" cy="9942513"/>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3085" name="Rectangle 13"/>
          <p:cNvSpPr>
            <a:spLocks noGrp="1" noChangeArrowheads="1"/>
          </p:cNvSpPr>
          <p:nvPr>
            <p:ph type="hdr"/>
          </p:nvPr>
        </p:nvSpPr>
        <p:spPr bwMode="auto">
          <a:xfrm>
            <a:off x="0" y="0"/>
            <a:ext cx="2932113" cy="477838"/>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tabLst>
                <a:tab pos="723900" algn="l"/>
                <a:tab pos="1447800" algn="l"/>
                <a:tab pos="2171700" algn="l"/>
                <a:tab pos="2895600" algn="l"/>
              </a:tabLst>
              <a:defRPr sz="1200">
                <a:solidFill>
                  <a:srgbClr val="000000"/>
                </a:solidFill>
                <a:latin typeface="Times New Roman" pitchFamily="16" charset="0"/>
              </a:defRPr>
            </a:lvl1pPr>
          </a:lstStyle>
          <a:p>
            <a:pPr>
              <a:defRPr/>
            </a:pPr>
            <a:endParaRPr lang="de-DE"/>
          </a:p>
        </p:txBody>
      </p:sp>
      <p:sp>
        <p:nvSpPr>
          <p:cNvPr id="3086" name="Rectangle 14"/>
          <p:cNvSpPr>
            <a:spLocks noGrp="1" noChangeArrowheads="1"/>
          </p:cNvSpPr>
          <p:nvPr>
            <p:ph type="dt"/>
          </p:nvPr>
        </p:nvSpPr>
        <p:spPr bwMode="auto">
          <a:xfrm>
            <a:off x="3859213" y="0"/>
            <a:ext cx="2932112" cy="477838"/>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723900" algn="l"/>
                <a:tab pos="1447800" algn="l"/>
                <a:tab pos="2171700" algn="l"/>
                <a:tab pos="2895600" algn="l"/>
              </a:tabLst>
              <a:defRPr sz="1200">
                <a:solidFill>
                  <a:srgbClr val="000000"/>
                </a:solidFill>
                <a:latin typeface="Times New Roman" pitchFamily="16" charset="0"/>
              </a:defRPr>
            </a:lvl1pPr>
          </a:lstStyle>
          <a:p>
            <a:pPr>
              <a:defRPr/>
            </a:pPr>
            <a:endParaRPr lang="de-DE"/>
          </a:p>
        </p:txBody>
      </p:sp>
      <p:sp>
        <p:nvSpPr>
          <p:cNvPr id="70672" name="Rectangle 15"/>
          <p:cNvSpPr>
            <a:spLocks noGrp="1" noRot="1" noChangeAspect="1" noChangeArrowheads="1"/>
          </p:cNvSpPr>
          <p:nvPr>
            <p:ph type="sldImg"/>
          </p:nvPr>
        </p:nvSpPr>
        <p:spPr bwMode="auto">
          <a:xfrm>
            <a:off x="920750" y="746125"/>
            <a:ext cx="4951413" cy="3708400"/>
          </a:xfrm>
          <a:prstGeom prst="rect">
            <a:avLst/>
          </a:prstGeom>
          <a:solidFill>
            <a:srgbClr val="FFFFFF"/>
          </a:solidFill>
          <a:ln w="9360">
            <a:solidFill>
              <a:srgbClr val="000000"/>
            </a:solidFill>
            <a:miter lim="800000"/>
            <a:headEnd/>
            <a:tailEnd/>
          </a:ln>
        </p:spPr>
      </p:sp>
      <p:sp>
        <p:nvSpPr>
          <p:cNvPr id="3088" name="Rectangle 16"/>
          <p:cNvSpPr>
            <a:spLocks noGrp="1" noChangeArrowheads="1"/>
          </p:cNvSpPr>
          <p:nvPr>
            <p:ph type="body"/>
          </p:nvPr>
        </p:nvSpPr>
        <p:spPr bwMode="auto">
          <a:xfrm>
            <a:off x="681038" y="4722813"/>
            <a:ext cx="5430837" cy="44545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3089" name="Rectangle 17"/>
          <p:cNvSpPr>
            <a:spLocks noGrp="1" noChangeArrowheads="1"/>
          </p:cNvSpPr>
          <p:nvPr>
            <p:ph type="ftr"/>
          </p:nvPr>
        </p:nvSpPr>
        <p:spPr bwMode="auto">
          <a:xfrm>
            <a:off x="0" y="9442450"/>
            <a:ext cx="2932113" cy="477838"/>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tabLst>
                <a:tab pos="723900" algn="l"/>
                <a:tab pos="1447800" algn="l"/>
                <a:tab pos="2171700" algn="l"/>
                <a:tab pos="2895600" algn="l"/>
              </a:tabLst>
              <a:defRPr sz="1200">
                <a:solidFill>
                  <a:srgbClr val="000000"/>
                </a:solidFill>
                <a:latin typeface="Times New Roman" pitchFamily="16" charset="0"/>
              </a:defRPr>
            </a:lvl1pPr>
          </a:lstStyle>
          <a:p>
            <a:pPr>
              <a:defRPr/>
            </a:pPr>
            <a:endParaRPr lang="de-DE"/>
          </a:p>
        </p:txBody>
      </p:sp>
      <p:sp>
        <p:nvSpPr>
          <p:cNvPr id="3090" name="Rectangle 18"/>
          <p:cNvSpPr>
            <a:spLocks noGrp="1" noChangeArrowheads="1"/>
          </p:cNvSpPr>
          <p:nvPr>
            <p:ph type="sldNum"/>
          </p:nvPr>
        </p:nvSpPr>
        <p:spPr bwMode="auto">
          <a:xfrm>
            <a:off x="3859213" y="9442450"/>
            <a:ext cx="2932112" cy="477838"/>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723900" algn="l"/>
                <a:tab pos="1447800" algn="l"/>
                <a:tab pos="2171700" algn="l"/>
                <a:tab pos="2895600" algn="l"/>
              </a:tabLst>
              <a:defRPr sz="1200">
                <a:solidFill>
                  <a:srgbClr val="000000"/>
                </a:solidFill>
                <a:latin typeface="Times New Roman" pitchFamily="16" charset="0"/>
              </a:defRPr>
            </a:lvl1pPr>
          </a:lstStyle>
          <a:p>
            <a:pPr>
              <a:defRPr/>
            </a:pPr>
            <a:fld id="{1531D340-984A-442F-AD9C-AAAD0669DEB1}"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8"/>
          <p:cNvSpPr>
            <a:spLocks noGrp="1" noChangeArrowheads="1"/>
          </p:cNvSpPr>
          <p:nvPr>
            <p:ph type="sldNum" sz="quarter"/>
          </p:nvPr>
        </p:nvSpPr>
        <p:spPr>
          <a:noFill/>
        </p:spPr>
        <p:txBody>
          <a:bodyPr/>
          <a:lstStyle/>
          <a:p>
            <a:fld id="{88CD1CD1-FC88-454E-A9DD-11E88022B8F7}" type="slidenum">
              <a:rPr lang="de-DE" smtClean="0"/>
              <a:pPr/>
              <a:t>3</a:t>
            </a:fld>
            <a:endParaRPr lang="de-DE" smtClean="0"/>
          </a:p>
        </p:txBody>
      </p:sp>
      <p:sp>
        <p:nvSpPr>
          <p:cNvPr id="73731" name="Text Box 1"/>
          <p:cNvSpPr txBox="1">
            <a:spLocks noChangeArrowheads="1"/>
          </p:cNvSpPr>
          <p:nvPr/>
        </p:nvSpPr>
        <p:spPr bwMode="auto">
          <a:xfrm>
            <a:off x="920750" y="746125"/>
            <a:ext cx="4956175" cy="3713163"/>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3732"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8"/>
          <p:cNvSpPr>
            <a:spLocks noGrp="1" noChangeArrowheads="1"/>
          </p:cNvSpPr>
          <p:nvPr>
            <p:ph type="sldNum" sz="quarter"/>
          </p:nvPr>
        </p:nvSpPr>
        <p:spPr>
          <a:noFill/>
        </p:spPr>
        <p:txBody>
          <a:bodyPr/>
          <a:lstStyle/>
          <a:p>
            <a:fld id="{93699B98-AAD0-465F-97AB-6694303D5A60}" type="slidenum">
              <a:rPr lang="de-DE" smtClean="0"/>
              <a:pPr/>
              <a:t>20</a:t>
            </a:fld>
            <a:endParaRPr lang="de-DE" smtClean="0"/>
          </a:p>
        </p:txBody>
      </p:sp>
      <p:sp>
        <p:nvSpPr>
          <p:cNvPr id="77827"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7828"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8"/>
          <p:cNvSpPr>
            <a:spLocks noGrp="1" noChangeArrowheads="1"/>
          </p:cNvSpPr>
          <p:nvPr>
            <p:ph type="sldNum" sz="quarter"/>
          </p:nvPr>
        </p:nvSpPr>
        <p:spPr>
          <a:noFill/>
        </p:spPr>
        <p:txBody>
          <a:bodyPr/>
          <a:lstStyle/>
          <a:p>
            <a:fld id="{1B1773E1-083C-4E44-8536-168A30A504EC}" type="slidenum">
              <a:rPr lang="de-DE" smtClean="0"/>
              <a:pPr/>
              <a:t>21</a:t>
            </a:fld>
            <a:endParaRPr lang="de-DE" smtClean="0"/>
          </a:p>
        </p:txBody>
      </p:sp>
      <p:sp>
        <p:nvSpPr>
          <p:cNvPr id="78851"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8852"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8"/>
          <p:cNvSpPr>
            <a:spLocks noGrp="1" noChangeArrowheads="1"/>
          </p:cNvSpPr>
          <p:nvPr>
            <p:ph type="sldNum" sz="quarter"/>
          </p:nvPr>
        </p:nvSpPr>
        <p:spPr>
          <a:noFill/>
        </p:spPr>
        <p:txBody>
          <a:bodyPr/>
          <a:lstStyle/>
          <a:p>
            <a:fld id="{C372955A-5951-443D-8C34-97E70B1D8145}" type="slidenum">
              <a:rPr lang="de-DE" smtClean="0"/>
              <a:pPr/>
              <a:t>22</a:t>
            </a:fld>
            <a:endParaRPr lang="de-DE" smtClean="0"/>
          </a:p>
        </p:txBody>
      </p:sp>
      <p:sp>
        <p:nvSpPr>
          <p:cNvPr id="79875"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9876"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7"/>
          <p:cNvSpPr>
            <a:spLocks noGrp="1" noChangeArrowheads="1"/>
          </p:cNvSpPr>
          <p:nvPr>
            <p:ph type="sldNum"/>
          </p:nvPr>
        </p:nvSpPr>
        <p:spPr>
          <a:ln/>
        </p:spPr>
        <p:txBody>
          <a:bodyPr/>
          <a:lstStyle/>
          <a:p>
            <a:fld id="{D8CF49ED-5EE9-4A65-A0FD-0569D0FC350A}" type="slidenum">
              <a:rPr lang="en-GB"/>
              <a:pPr/>
              <a:t>24</a:t>
            </a:fld>
            <a:endParaRPr lang="en-GB"/>
          </a:p>
        </p:txBody>
      </p:sp>
      <p:sp>
        <p:nvSpPr>
          <p:cNvPr id="45057" name="Text Box 1"/>
          <p:cNvSpPr txBox="1">
            <a:spLocks noChangeArrowheads="1"/>
          </p:cNvSpPr>
          <p:nvPr/>
        </p:nvSpPr>
        <p:spPr bwMode="auto">
          <a:xfrm>
            <a:off x="997048" y="755838"/>
            <a:ext cx="4807855" cy="3718663"/>
          </a:xfrm>
          <a:prstGeom prst="rect">
            <a:avLst/>
          </a:prstGeom>
          <a:solidFill>
            <a:srgbClr val="FFFFFF"/>
          </a:solidFill>
          <a:ln w="9360">
            <a:solidFill>
              <a:srgbClr val="000000"/>
            </a:solidFill>
            <a:miter lim="800000"/>
            <a:headEnd/>
            <a:tailEnd/>
          </a:ln>
          <a:effectLst/>
        </p:spPr>
        <p:txBody>
          <a:bodyPr wrap="none" lIns="83933" tIns="41966" rIns="83933" bIns="41966" anchor="ctr"/>
          <a:lstStyle/>
          <a:p>
            <a:endParaRPr lang="en-US"/>
          </a:p>
        </p:txBody>
      </p:sp>
      <p:sp>
        <p:nvSpPr>
          <p:cNvPr id="45058" name="Rectangle 2"/>
          <p:cNvSpPr txBox="1">
            <a:spLocks noGrp="1" noChangeArrowheads="1"/>
          </p:cNvSpPr>
          <p:nvPr>
            <p:ph type="body"/>
          </p:nvPr>
        </p:nvSpPr>
        <p:spPr bwMode="auto">
          <a:xfrm>
            <a:off x="680911" y="4722510"/>
            <a:ext cx="5434408" cy="4459737"/>
          </a:xfrm>
          <a:prstGeom prst="rect">
            <a:avLst/>
          </a:prstGeom>
          <a:noFill/>
          <a:ln>
            <a:round/>
            <a:headEnd/>
            <a:tailEnd/>
          </a:ln>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18"/>
          <p:cNvSpPr>
            <a:spLocks noGrp="1" noChangeArrowheads="1"/>
          </p:cNvSpPr>
          <p:nvPr>
            <p:ph type="sldNum" sz="quarter"/>
          </p:nvPr>
        </p:nvSpPr>
        <p:spPr>
          <a:noFill/>
        </p:spPr>
        <p:txBody>
          <a:bodyPr/>
          <a:lstStyle/>
          <a:p>
            <a:fld id="{779A0E4A-FDF3-4621-B0CF-310192A4A5D5}" type="slidenum">
              <a:rPr lang="de-DE" smtClean="0"/>
              <a:pPr/>
              <a:t>25</a:t>
            </a:fld>
            <a:endParaRPr lang="de-DE" smtClean="0"/>
          </a:p>
        </p:txBody>
      </p:sp>
      <p:sp>
        <p:nvSpPr>
          <p:cNvPr id="84995"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4996"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8"/>
          <p:cNvSpPr>
            <a:spLocks noGrp="1" noChangeArrowheads="1"/>
          </p:cNvSpPr>
          <p:nvPr>
            <p:ph type="sldNum" sz="quarter"/>
          </p:nvPr>
        </p:nvSpPr>
        <p:spPr>
          <a:noFill/>
        </p:spPr>
        <p:txBody>
          <a:bodyPr/>
          <a:lstStyle/>
          <a:p>
            <a:fld id="{AE40D0FF-6E64-4BAB-9755-733AD3088F09}" type="slidenum">
              <a:rPr lang="de-DE" smtClean="0"/>
              <a:pPr/>
              <a:t>26</a:t>
            </a:fld>
            <a:endParaRPr lang="de-DE" smtClean="0"/>
          </a:p>
        </p:txBody>
      </p:sp>
      <p:sp>
        <p:nvSpPr>
          <p:cNvPr id="86019"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6020"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18"/>
          <p:cNvSpPr>
            <a:spLocks noGrp="1" noChangeArrowheads="1"/>
          </p:cNvSpPr>
          <p:nvPr>
            <p:ph type="sldNum" sz="quarter"/>
          </p:nvPr>
        </p:nvSpPr>
        <p:spPr>
          <a:noFill/>
        </p:spPr>
        <p:txBody>
          <a:bodyPr/>
          <a:lstStyle/>
          <a:p>
            <a:fld id="{454DAC03-C44B-4A63-B976-0B58E4CA25E4}" type="slidenum">
              <a:rPr lang="de-DE" smtClean="0"/>
              <a:pPr/>
              <a:t>27</a:t>
            </a:fld>
            <a:endParaRPr lang="de-DE" smtClean="0"/>
          </a:p>
        </p:txBody>
      </p:sp>
      <p:sp>
        <p:nvSpPr>
          <p:cNvPr id="87043"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7044"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8"/>
          <p:cNvSpPr>
            <a:spLocks noGrp="1" noChangeArrowheads="1"/>
          </p:cNvSpPr>
          <p:nvPr>
            <p:ph type="sldNum" sz="quarter"/>
          </p:nvPr>
        </p:nvSpPr>
        <p:spPr>
          <a:noFill/>
        </p:spPr>
        <p:txBody>
          <a:bodyPr/>
          <a:lstStyle/>
          <a:p>
            <a:fld id="{7C7970F4-6CBD-477A-A6E3-FF33291616F5}" type="slidenum">
              <a:rPr lang="de-DE" smtClean="0"/>
              <a:pPr/>
              <a:t>28</a:t>
            </a:fld>
            <a:endParaRPr lang="de-DE" smtClean="0"/>
          </a:p>
        </p:txBody>
      </p:sp>
      <p:sp>
        <p:nvSpPr>
          <p:cNvPr id="88067"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8068"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8"/>
          <p:cNvSpPr>
            <a:spLocks noGrp="1" noChangeArrowheads="1"/>
          </p:cNvSpPr>
          <p:nvPr>
            <p:ph type="sldNum" sz="quarter"/>
          </p:nvPr>
        </p:nvSpPr>
        <p:spPr>
          <a:noFill/>
        </p:spPr>
        <p:txBody>
          <a:bodyPr/>
          <a:lstStyle/>
          <a:p>
            <a:fld id="{1610F905-86E6-4DDD-B0F4-8C3B96E5441E}" type="slidenum">
              <a:rPr lang="de-DE" smtClean="0"/>
              <a:pPr/>
              <a:t>29</a:t>
            </a:fld>
            <a:endParaRPr lang="de-DE" smtClean="0"/>
          </a:p>
        </p:txBody>
      </p:sp>
      <p:sp>
        <p:nvSpPr>
          <p:cNvPr id="89091"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9092"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8"/>
          <p:cNvSpPr>
            <a:spLocks noGrp="1" noChangeArrowheads="1"/>
          </p:cNvSpPr>
          <p:nvPr>
            <p:ph type="sldNum" sz="quarter"/>
          </p:nvPr>
        </p:nvSpPr>
        <p:spPr>
          <a:noFill/>
        </p:spPr>
        <p:txBody>
          <a:bodyPr/>
          <a:lstStyle/>
          <a:p>
            <a:fld id="{3CA01A82-9A90-4D93-BB2C-042E35F2E696}" type="slidenum">
              <a:rPr lang="de-DE" smtClean="0"/>
              <a:pPr/>
              <a:t>30</a:t>
            </a:fld>
            <a:endParaRPr lang="de-DE" smtClean="0"/>
          </a:p>
        </p:txBody>
      </p:sp>
      <p:sp>
        <p:nvSpPr>
          <p:cNvPr id="90115"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90116"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7"/>
          <p:cNvSpPr>
            <a:spLocks noGrp="1" noChangeArrowheads="1"/>
          </p:cNvSpPr>
          <p:nvPr>
            <p:ph type="sldNum"/>
          </p:nvPr>
        </p:nvSpPr>
        <p:spPr>
          <a:ln/>
        </p:spPr>
        <p:txBody>
          <a:bodyPr/>
          <a:lstStyle/>
          <a:p>
            <a:fld id="{8532108E-3340-4F9E-9F11-A1B10FAC37D5}" type="slidenum">
              <a:rPr lang="en-GB"/>
              <a:pPr/>
              <a:t>5</a:t>
            </a:fld>
            <a:endParaRPr lang="en-GB"/>
          </a:p>
        </p:txBody>
      </p:sp>
      <p:sp>
        <p:nvSpPr>
          <p:cNvPr id="40961" name="Text Box 1"/>
          <p:cNvSpPr txBox="1">
            <a:spLocks noChangeArrowheads="1"/>
          </p:cNvSpPr>
          <p:nvPr/>
        </p:nvSpPr>
        <p:spPr bwMode="auto">
          <a:xfrm>
            <a:off x="1142957" y="745505"/>
            <a:ext cx="4527480" cy="3727519"/>
          </a:xfrm>
          <a:prstGeom prst="rect">
            <a:avLst/>
          </a:prstGeom>
          <a:solidFill>
            <a:srgbClr val="FFFFFF"/>
          </a:solidFill>
          <a:ln w="9360">
            <a:solidFill>
              <a:srgbClr val="000000"/>
            </a:solidFill>
            <a:miter lim="800000"/>
            <a:headEnd/>
            <a:tailEnd/>
          </a:ln>
          <a:effectLst/>
        </p:spPr>
        <p:txBody>
          <a:bodyPr wrap="none" lIns="83933" tIns="41966" rIns="83933" bIns="41966" anchor="ctr"/>
          <a:lstStyle/>
          <a:p>
            <a:endParaRPr lang="en-US"/>
          </a:p>
        </p:txBody>
      </p:sp>
      <p:sp>
        <p:nvSpPr>
          <p:cNvPr id="40962" name="Rectangle 2"/>
          <p:cNvSpPr txBox="1">
            <a:spLocks noGrp="1" noChangeArrowheads="1"/>
          </p:cNvSpPr>
          <p:nvPr>
            <p:ph type="body"/>
          </p:nvPr>
        </p:nvSpPr>
        <p:spPr bwMode="auto">
          <a:xfrm>
            <a:off x="680911" y="4722510"/>
            <a:ext cx="5434408" cy="4459737"/>
          </a:xfrm>
          <a:prstGeom prst="rect">
            <a:avLst/>
          </a:prstGeom>
          <a:noFill/>
          <a:ln>
            <a:round/>
            <a:headEnd/>
            <a:tailEnd/>
          </a:ln>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18"/>
          <p:cNvSpPr>
            <a:spLocks noGrp="1" noChangeArrowheads="1"/>
          </p:cNvSpPr>
          <p:nvPr>
            <p:ph type="sldNum" sz="quarter"/>
          </p:nvPr>
        </p:nvSpPr>
        <p:spPr>
          <a:noFill/>
        </p:spPr>
        <p:txBody>
          <a:bodyPr/>
          <a:lstStyle/>
          <a:p>
            <a:fld id="{CA0059AC-281F-4CF1-854B-3EC803A216BD}" type="slidenum">
              <a:rPr lang="de-DE" smtClean="0"/>
              <a:pPr/>
              <a:t>31</a:t>
            </a:fld>
            <a:endParaRPr lang="de-DE" smtClean="0"/>
          </a:p>
        </p:txBody>
      </p:sp>
      <p:sp>
        <p:nvSpPr>
          <p:cNvPr id="91139"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91140" name="Text Box 2"/>
          <p:cNvSpPr>
            <a:spLocks noGrp="1" noChangeArrowheads="1"/>
          </p:cNvSpPr>
          <p:nvPr>
            <p:ph type="body"/>
          </p:nvPr>
        </p:nvSpPr>
        <p:spPr>
          <a:xfrm>
            <a:off x="681038" y="4722813"/>
            <a:ext cx="5448300" cy="4473575"/>
          </a:xfrm>
          <a:noFill/>
          <a:ln/>
        </p:spPr>
        <p:txBody>
          <a:bodyPr lIns="0" tIns="0" rIns="0" bIns="0"/>
          <a:lstStyle/>
          <a:p>
            <a:pPr>
              <a:lnSpc>
                <a:spcPct val="95000"/>
              </a:lnSpc>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smtClean="0">
                <a:cs typeface="Arial Unicode MS" pitchFamily="32" charset="0"/>
              </a:rPr>
              <a:t>Note that the SPARQL query:</a:t>
            </a:r>
          </a:p>
          <a:p>
            <a:pPr>
              <a:lnSpc>
                <a:spcPct val="95000"/>
              </a:lnSpc>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600" smtClean="0">
              <a:cs typeface="Arial Unicode MS" pitchFamily="32" charset="0"/>
            </a:endParaRPr>
          </a:p>
          <a:p>
            <a:pPr>
              <a:lnSpc>
                <a:spcPct val="95000"/>
              </a:lnSpc>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smtClean="0">
                <a:cs typeface="Arial Unicode MS" pitchFamily="32" charset="0"/>
              </a:rPr>
              <a:t>- uses the same URI for the page and the RDF data (some processors, like Virtuoso or Tabulator) are capable of running the converters (well, Tabulator does not do it for RDFa yet)‏</a:t>
            </a:r>
          </a:p>
          <a:p>
            <a:pPr>
              <a:lnSpc>
                <a:spcPct val="95000"/>
              </a:lnSpc>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smtClean="0">
                <a:cs typeface="Arial Unicode MS" pitchFamily="32" charset="0"/>
              </a:rPr>
              <a:t>- the query shows the data coming from different sources, (colour coded) with the ?mail term, sort of, 'binding' the data coming from different places. .Ie, the SPARQL query does the 'mash up' on the query level, regardless of the exact format the data is stored in...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18"/>
          <p:cNvSpPr>
            <a:spLocks noGrp="1" noChangeArrowheads="1"/>
          </p:cNvSpPr>
          <p:nvPr>
            <p:ph type="sldNum" sz="quarter"/>
          </p:nvPr>
        </p:nvSpPr>
        <p:spPr>
          <a:noFill/>
        </p:spPr>
        <p:txBody>
          <a:bodyPr/>
          <a:lstStyle/>
          <a:p>
            <a:fld id="{434C63B6-E499-4331-883F-EDA379952842}" type="slidenum">
              <a:rPr lang="de-DE" smtClean="0"/>
              <a:pPr/>
              <a:t>32</a:t>
            </a:fld>
            <a:endParaRPr lang="de-DE" smtClean="0"/>
          </a:p>
        </p:txBody>
      </p:sp>
      <p:sp>
        <p:nvSpPr>
          <p:cNvPr id="93187"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93188"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8"/>
          <p:cNvSpPr>
            <a:spLocks noGrp="1" noChangeArrowheads="1"/>
          </p:cNvSpPr>
          <p:nvPr>
            <p:ph type="sldNum" sz="quarter"/>
          </p:nvPr>
        </p:nvSpPr>
        <p:spPr>
          <a:noFill/>
        </p:spPr>
        <p:txBody>
          <a:bodyPr/>
          <a:lstStyle/>
          <a:p>
            <a:fld id="{D3B0C687-F8EE-4836-9A09-FBD4664BC0BF}" type="slidenum">
              <a:rPr lang="de-DE" smtClean="0"/>
              <a:pPr/>
              <a:t>33</a:t>
            </a:fld>
            <a:endParaRPr lang="de-DE" smtClean="0"/>
          </a:p>
        </p:txBody>
      </p:sp>
      <p:sp>
        <p:nvSpPr>
          <p:cNvPr id="96259" name="Text Box 1"/>
          <p:cNvSpPr txBox="1">
            <a:spLocks noChangeArrowheads="1"/>
          </p:cNvSpPr>
          <p:nvPr/>
        </p:nvSpPr>
        <p:spPr bwMode="auto">
          <a:xfrm>
            <a:off x="1143000" y="744538"/>
            <a:ext cx="4525963"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96260"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8"/>
          <p:cNvSpPr>
            <a:spLocks noGrp="1" noChangeArrowheads="1"/>
          </p:cNvSpPr>
          <p:nvPr>
            <p:ph type="sldNum" sz="quarter"/>
          </p:nvPr>
        </p:nvSpPr>
        <p:spPr>
          <a:noFill/>
        </p:spPr>
        <p:txBody>
          <a:bodyPr/>
          <a:lstStyle/>
          <a:p>
            <a:fld id="{BD4BD209-899C-4F0F-8205-E17C798A279A}" type="slidenum">
              <a:rPr lang="de-DE" smtClean="0"/>
              <a:pPr/>
              <a:t>34</a:t>
            </a:fld>
            <a:endParaRPr lang="de-DE" smtClean="0"/>
          </a:p>
        </p:txBody>
      </p:sp>
      <p:sp>
        <p:nvSpPr>
          <p:cNvPr id="92163" name="Text Box 1"/>
          <p:cNvSpPr txBox="1">
            <a:spLocks noChangeArrowheads="1"/>
          </p:cNvSpPr>
          <p:nvPr/>
        </p:nvSpPr>
        <p:spPr bwMode="auto">
          <a:xfrm>
            <a:off x="920750" y="746125"/>
            <a:ext cx="4957763" cy="37147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92164"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7CB59D0-7313-419A-8C44-141DC55AD3A3}" type="slidenum">
              <a:rPr lang="en-GB"/>
              <a:pPr/>
              <a:t>35</a:t>
            </a:fld>
            <a:endParaRPr lang="en-GB"/>
          </a:p>
        </p:txBody>
      </p:sp>
      <p:sp>
        <p:nvSpPr>
          <p:cNvPr id="316417" name="Rectangle 1"/>
          <p:cNvSpPr txBox="1">
            <a:spLocks noGrp="1" noRot="1" noChangeAspect="1" noChangeArrowheads="1"/>
          </p:cNvSpPr>
          <p:nvPr>
            <p:ph type="sldImg"/>
          </p:nvPr>
        </p:nvSpPr>
        <p:spPr bwMode="auto">
          <a:xfrm>
            <a:off x="920750" y="755650"/>
            <a:ext cx="4967288" cy="3727450"/>
          </a:xfrm>
          <a:prstGeom prst="rect">
            <a:avLst/>
          </a:prstGeom>
          <a:solidFill>
            <a:srgbClr val="FFFFFF"/>
          </a:solidFill>
          <a:ln>
            <a:solidFill>
              <a:srgbClr val="000000"/>
            </a:solidFill>
            <a:miter lim="800000"/>
            <a:headEnd/>
            <a:tailEnd/>
          </a:ln>
        </p:spPr>
      </p:sp>
      <p:sp>
        <p:nvSpPr>
          <p:cNvPr id="316418" name="Rectangle 2"/>
          <p:cNvSpPr txBox="1">
            <a:spLocks noGrp="1" noChangeArrowheads="1"/>
          </p:cNvSpPr>
          <p:nvPr>
            <p:ph type="body" idx="1"/>
          </p:nvPr>
        </p:nvSpPr>
        <p:spPr bwMode="auto">
          <a:xfrm>
            <a:off x="680910" y="4722510"/>
            <a:ext cx="5448713" cy="4473023"/>
          </a:xfrm>
          <a:prstGeom prst="rect">
            <a:avLst/>
          </a:prstGeom>
          <a:noFill/>
          <a:ln>
            <a:round/>
            <a:headEnd/>
            <a:tailEnd/>
          </a:ln>
        </p:spPr>
        <p:txBody>
          <a:bodyPr wrap="none"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4E77BAD-1ABC-4F42-9272-FD6138DA234A}" type="slidenum">
              <a:rPr lang="en-GB"/>
              <a:pPr/>
              <a:t>40</a:t>
            </a:fld>
            <a:endParaRPr lang="en-GB"/>
          </a:p>
        </p:txBody>
      </p:sp>
      <p:sp>
        <p:nvSpPr>
          <p:cNvPr id="317441" name="Rectangle 1"/>
          <p:cNvSpPr txBox="1">
            <a:spLocks noGrp="1" noRot="1" noChangeAspect="1" noChangeArrowheads="1"/>
          </p:cNvSpPr>
          <p:nvPr>
            <p:ph type="sldImg"/>
          </p:nvPr>
        </p:nvSpPr>
        <p:spPr bwMode="auto">
          <a:xfrm>
            <a:off x="920750" y="755650"/>
            <a:ext cx="4967288" cy="3727450"/>
          </a:xfrm>
          <a:prstGeom prst="rect">
            <a:avLst/>
          </a:prstGeom>
          <a:solidFill>
            <a:srgbClr val="FFFFFF"/>
          </a:solidFill>
          <a:ln>
            <a:solidFill>
              <a:srgbClr val="000000"/>
            </a:solidFill>
            <a:miter lim="800000"/>
            <a:headEnd/>
            <a:tailEnd/>
          </a:ln>
        </p:spPr>
      </p:sp>
      <p:sp>
        <p:nvSpPr>
          <p:cNvPr id="317442" name="Rectangle 2"/>
          <p:cNvSpPr txBox="1">
            <a:spLocks noGrp="1" noChangeArrowheads="1"/>
          </p:cNvSpPr>
          <p:nvPr>
            <p:ph type="body" idx="1"/>
          </p:nvPr>
        </p:nvSpPr>
        <p:spPr bwMode="auto">
          <a:xfrm>
            <a:off x="680910" y="4722510"/>
            <a:ext cx="5448713" cy="4473023"/>
          </a:xfrm>
          <a:prstGeom prst="rect">
            <a:avLst/>
          </a:prstGeom>
          <a:noFill/>
          <a:ln>
            <a:round/>
            <a:headEnd/>
            <a:tailEnd/>
          </a:ln>
        </p:spPr>
        <p:txBody>
          <a:bodyPr wrap="none" anchor="ct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3AA7A72-EB29-489F-989C-627249110FD4}" type="slidenum">
              <a:rPr lang="en-GB"/>
              <a:pPr/>
              <a:t>41</a:t>
            </a:fld>
            <a:endParaRPr lang="en-GB"/>
          </a:p>
        </p:txBody>
      </p:sp>
      <p:sp>
        <p:nvSpPr>
          <p:cNvPr id="318465" name="Rectangle 1"/>
          <p:cNvSpPr txBox="1">
            <a:spLocks noGrp="1" noRot="1" noChangeAspect="1" noChangeArrowheads="1"/>
          </p:cNvSpPr>
          <p:nvPr>
            <p:ph type="sldImg"/>
          </p:nvPr>
        </p:nvSpPr>
        <p:spPr bwMode="auto">
          <a:xfrm>
            <a:off x="920750" y="755650"/>
            <a:ext cx="4967288" cy="3727450"/>
          </a:xfrm>
          <a:prstGeom prst="rect">
            <a:avLst/>
          </a:prstGeom>
          <a:solidFill>
            <a:srgbClr val="FFFFFF"/>
          </a:solidFill>
          <a:ln>
            <a:solidFill>
              <a:srgbClr val="000000"/>
            </a:solidFill>
            <a:miter lim="800000"/>
            <a:headEnd/>
            <a:tailEnd/>
          </a:ln>
        </p:spPr>
      </p:sp>
      <p:sp>
        <p:nvSpPr>
          <p:cNvPr id="318466" name="Rectangle 2"/>
          <p:cNvSpPr txBox="1">
            <a:spLocks noGrp="1" noChangeArrowheads="1"/>
          </p:cNvSpPr>
          <p:nvPr>
            <p:ph type="body" idx="1"/>
          </p:nvPr>
        </p:nvSpPr>
        <p:spPr bwMode="auto">
          <a:xfrm>
            <a:off x="680910" y="4722510"/>
            <a:ext cx="5448713" cy="4473023"/>
          </a:xfrm>
          <a:prstGeom prst="rect">
            <a:avLst/>
          </a:prstGeom>
          <a:noFill/>
          <a:ln>
            <a:round/>
            <a:headEnd/>
            <a:tailEnd/>
          </a:ln>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9C414CE7-B9D6-4A60-A0A5-AF89744FD87A}" type="slidenum">
              <a:rPr lang="en-GB"/>
              <a:pPr/>
              <a:t>45</a:t>
            </a:fld>
            <a:endParaRPr lang="en-GB"/>
          </a:p>
        </p:txBody>
      </p:sp>
      <p:sp>
        <p:nvSpPr>
          <p:cNvPr id="329729" name="Rectangle 1"/>
          <p:cNvSpPr txBox="1">
            <a:spLocks noGrp="1" noRot="1" noChangeAspect="1" noChangeArrowheads="1"/>
          </p:cNvSpPr>
          <p:nvPr>
            <p:ph type="sldImg"/>
          </p:nvPr>
        </p:nvSpPr>
        <p:spPr bwMode="auto">
          <a:xfrm>
            <a:off x="920750" y="755650"/>
            <a:ext cx="4967288" cy="3727450"/>
          </a:xfrm>
          <a:prstGeom prst="rect">
            <a:avLst/>
          </a:prstGeom>
          <a:solidFill>
            <a:srgbClr val="FFFFFF"/>
          </a:solidFill>
          <a:ln>
            <a:solidFill>
              <a:srgbClr val="000000"/>
            </a:solidFill>
            <a:miter lim="800000"/>
            <a:headEnd/>
            <a:tailEnd/>
          </a:ln>
        </p:spPr>
      </p:sp>
      <p:sp>
        <p:nvSpPr>
          <p:cNvPr id="329730" name="Rectangle 2"/>
          <p:cNvSpPr txBox="1">
            <a:spLocks noGrp="1" noChangeArrowheads="1"/>
          </p:cNvSpPr>
          <p:nvPr>
            <p:ph type="body" idx="1"/>
          </p:nvPr>
        </p:nvSpPr>
        <p:spPr bwMode="auto">
          <a:xfrm>
            <a:off x="680910" y="4722510"/>
            <a:ext cx="5448713" cy="4473023"/>
          </a:xfrm>
          <a:prstGeom prst="rect">
            <a:avLst/>
          </a:prstGeom>
          <a:noFill/>
          <a:ln>
            <a:round/>
            <a:headEnd/>
            <a:tailEnd/>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819927BB-612D-481B-8016-5F55E3623BB2}" type="slidenum">
              <a:rPr lang="en-GB"/>
              <a:pPr/>
              <a:t>6</a:t>
            </a:fld>
            <a:endParaRPr lang="en-GB"/>
          </a:p>
        </p:txBody>
      </p:sp>
      <p:sp>
        <p:nvSpPr>
          <p:cNvPr id="393217" name="Rectangle 1"/>
          <p:cNvSpPr txBox="1">
            <a:spLocks noGrp="1" noRot="1" noChangeAspect="1" noChangeArrowheads="1"/>
          </p:cNvSpPr>
          <p:nvPr>
            <p:ph type="sldImg"/>
          </p:nvPr>
        </p:nvSpPr>
        <p:spPr bwMode="auto">
          <a:xfrm>
            <a:off x="920750" y="755650"/>
            <a:ext cx="4967288" cy="3727450"/>
          </a:xfrm>
          <a:prstGeom prst="rect">
            <a:avLst/>
          </a:prstGeom>
          <a:solidFill>
            <a:srgbClr val="FFFFFF"/>
          </a:solidFill>
          <a:ln>
            <a:solidFill>
              <a:srgbClr val="000000"/>
            </a:solidFill>
            <a:miter lim="800000"/>
            <a:headEnd/>
            <a:tailEnd/>
          </a:ln>
        </p:spPr>
      </p:sp>
      <p:sp>
        <p:nvSpPr>
          <p:cNvPr id="393218" name="Rectangle 2"/>
          <p:cNvSpPr txBox="1">
            <a:spLocks noGrp="1" noChangeArrowheads="1"/>
          </p:cNvSpPr>
          <p:nvPr>
            <p:ph type="body" idx="1"/>
          </p:nvPr>
        </p:nvSpPr>
        <p:spPr bwMode="auto">
          <a:xfrm>
            <a:off x="680910" y="4722510"/>
            <a:ext cx="5448713" cy="4388877"/>
          </a:xfrm>
          <a:prstGeom prst="rect">
            <a:avLst/>
          </a:prstGeom>
          <a:noFill/>
          <a:ln>
            <a:round/>
            <a:headEnd/>
            <a:tailEnd/>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7"/>
          <p:cNvSpPr>
            <a:spLocks noGrp="1" noChangeArrowheads="1"/>
          </p:cNvSpPr>
          <p:nvPr>
            <p:ph type="sldNum"/>
          </p:nvPr>
        </p:nvSpPr>
        <p:spPr>
          <a:ln/>
        </p:spPr>
        <p:txBody>
          <a:bodyPr/>
          <a:lstStyle/>
          <a:p>
            <a:fld id="{54915E0C-10BC-43AC-8729-D535D7FB6754}" type="slidenum">
              <a:rPr lang="en-GB"/>
              <a:pPr/>
              <a:t>14</a:t>
            </a:fld>
            <a:endParaRPr lang="en-GB"/>
          </a:p>
        </p:txBody>
      </p:sp>
      <p:sp>
        <p:nvSpPr>
          <p:cNvPr id="41985" name="Text Box 1"/>
          <p:cNvSpPr txBox="1">
            <a:spLocks noChangeArrowheads="1"/>
          </p:cNvSpPr>
          <p:nvPr/>
        </p:nvSpPr>
        <p:spPr bwMode="auto">
          <a:xfrm>
            <a:off x="1142957" y="745505"/>
            <a:ext cx="4527480" cy="3727519"/>
          </a:xfrm>
          <a:prstGeom prst="rect">
            <a:avLst/>
          </a:prstGeom>
          <a:solidFill>
            <a:srgbClr val="FFFFFF"/>
          </a:solidFill>
          <a:ln w="9360">
            <a:solidFill>
              <a:srgbClr val="000000"/>
            </a:solidFill>
            <a:miter lim="800000"/>
            <a:headEnd/>
            <a:tailEnd/>
          </a:ln>
          <a:effectLst/>
        </p:spPr>
        <p:txBody>
          <a:bodyPr wrap="none" lIns="83933" tIns="41966" rIns="83933" bIns="41966" anchor="ctr"/>
          <a:lstStyle/>
          <a:p>
            <a:endParaRPr lang="en-US"/>
          </a:p>
        </p:txBody>
      </p:sp>
      <p:sp>
        <p:nvSpPr>
          <p:cNvPr id="41986" name="Rectangle 2"/>
          <p:cNvSpPr txBox="1">
            <a:spLocks noGrp="1" noChangeArrowheads="1"/>
          </p:cNvSpPr>
          <p:nvPr>
            <p:ph type="body"/>
          </p:nvPr>
        </p:nvSpPr>
        <p:spPr bwMode="auto">
          <a:xfrm>
            <a:off x="680911" y="4722510"/>
            <a:ext cx="5434408" cy="4459737"/>
          </a:xfrm>
          <a:prstGeom prst="rect">
            <a:avLst/>
          </a:prstGeom>
          <a:noFill/>
          <a:ln>
            <a:round/>
            <a:headEnd/>
            <a:tailEnd/>
          </a:ln>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8"/>
          <p:cNvSpPr>
            <a:spLocks noGrp="1" noChangeArrowheads="1"/>
          </p:cNvSpPr>
          <p:nvPr>
            <p:ph type="sldNum" sz="quarter"/>
          </p:nvPr>
        </p:nvSpPr>
        <p:spPr>
          <a:noFill/>
        </p:spPr>
        <p:txBody>
          <a:bodyPr/>
          <a:lstStyle/>
          <a:p>
            <a:fld id="{01555E06-DE91-4BFE-B654-AE97A8A0CC9B}" type="slidenum">
              <a:rPr lang="de-DE" smtClean="0"/>
              <a:pPr/>
              <a:t>15</a:t>
            </a:fld>
            <a:endParaRPr lang="de-DE" smtClean="0"/>
          </a:p>
        </p:txBody>
      </p:sp>
      <p:sp>
        <p:nvSpPr>
          <p:cNvPr id="81923"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1924"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8"/>
          <p:cNvSpPr>
            <a:spLocks noGrp="1" noChangeArrowheads="1"/>
          </p:cNvSpPr>
          <p:nvPr>
            <p:ph type="sldNum" sz="quarter"/>
          </p:nvPr>
        </p:nvSpPr>
        <p:spPr>
          <a:noFill/>
        </p:spPr>
        <p:txBody>
          <a:bodyPr/>
          <a:lstStyle/>
          <a:p>
            <a:fld id="{E754083B-9B30-40AF-9DF9-B7506E4B4CCD}" type="slidenum">
              <a:rPr lang="de-DE" smtClean="0"/>
              <a:pPr/>
              <a:t>16</a:t>
            </a:fld>
            <a:endParaRPr lang="de-DE" smtClean="0"/>
          </a:p>
        </p:txBody>
      </p:sp>
      <p:sp>
        <p:nvSpPr>
          <p:cNvPr id="8294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82948"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8"/>
          <p:cNvSpPr>
            <a:spLocks noGrp="1" noChangeArrowheads="1"/>
          </p:cNvSpPr>
          <p:nvPr>
            <p:ph type="sldNum" sz="quarter"/>
          </p:nvPr>
        </p:nvSpPr>
        <p:spPr>
          <a:noFill/>
        </p:spPr>
        <p:txBody>
          <a:bodyPr/>
          <a:lstStyle/>
          <a:p>
            <a:fld id="{6DA9891C-2CC6-4071-B656-9B998D90F43A}" type="slidenum">
              <a:rPr lang="de-DE" smtClean="0"/>
              <a:pPr/>
              <a:t>17</a:t>
            </a:fld>
            <a:endParaRPr lang="de-DE" smtClean="0"/>
          </a:p>
        </p:txBody>
      </p:sp>
      <p:sp>
        <p:nvSpPr>
          <p:cNvPr id="74755"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4756"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8"/>
          <p:cNvSpPr>
            <a:spLocks noGrp="1" noChangeArrowheads="1"/>
          </p:cNvSpPr>
          <p:nvPr>
            <p:ph type="sldNum" sz="quarter"/>
          </p:nvPr>
        </p:nvSpPr>
        <p:spPr>
          <a:noFill/>
        </p:spPr>
        <p:txBody>
          <a:bodyPr/>
          <a:lstStyle/>
          <a:p>
            <a:fld id="{FFD2CD28-2ADA-41EC-B72D-ADC71AEAC223}" type="slidenum">
              <a:rPr lang="de-DE" smtClean="0"/>
              <a:pPr/>
              <a:t>18</a:t>
            </a:fld>
            <a:endParaRPr lang="de-DE" smtClean="0"/>
          </a:p>
        </p:txBody>
      </p:sp>
      <p:sp>
        <p:nvSpPr>
          <p:cNvPr id="75779" name="Text Box 1"/>
          <p:cNvSpPr txBox="1">
            <a:spLocks noChangeArrowheads="1"/>
          </p:cNvSpPr>
          <p:nvPr/>
        </p:nvSpPr>
        <p:spPr bwMode="auto">
          <a:xfrm>
            <a:off x="2128838" y="755650"/>
            <a:ext cx="2552700"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5780"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8"/>
          <p:cNvSpPr>
            <a:spLocks noGrp="1" noChangeArrowheads="1"/>
          </p:cNvSpPr>
          <p:nvPr>
            <p:ph type="sldNum" sz="quarter"/>
          </p:nvPr>
        </p:nvSpPr>
        <p:spPr>
          <a:noFill/>
        </p:spPr>
        <p:txBody>
          <a:bodyPr/>
          <a:lstStyle/>
          <a:p>
            <a:fld id="{8ECD5C9A-CFB8-4050-9E3B-0D3206C7C933}" type="slidenum">
              <a:rPr lang="de-DE" smtClean="0"/>
              <a:pPr/>
              <a:t>19</a:t>
            </a:fld>
            <a:endParaRPr lang="de-DE" smtClean="0"/>
          </a:p>
        </p:txBody>
      </p:sp>
      <p:sp>
        <p:nvSpPr>
          <p:cNvPr id="76803" name="Text Box 1"/>
          <p:cNvSpPr txBox="1">
            <a:spLocks noChangeArrowheads="1"/>
          </p:cNvSpPr>
          <p:nvPr/>
        </p:nvSpPr>
        <p:spPr bwMode="auto">
          <a:xfrm>
            <a:off x="996950" y="755650"/>
            <a:ext cx="4814888" cy="3727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76804" name="Rectangle 2"/>
          <p:cNvSpPr>
            <a:spLocks noGrp="1" noChangeArrowheads="1"/>
          </p:cNvSpPr>
          <p:nvPr>
            <p:ph type="body"/>
          </p:nvPr>
        </p:nvSpPr>
        <p:spPr>
          <a:xfrm>
            <a:off x="681038" y="4722813"/>
            <a:ext cx="5432425" cy="4456112"/>
          </a:xfrm>
          <a:noFill/>
          <a:ln/>
        </p:spPr>
        <p:txBody>
          <a:bodyPr wrap="none" anchor="ct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pPr>
              <a:defRPr/>
            </a:pPr>
            <a:fld id="{E2478982-24CB-4A42-B4C0-D4B802738CD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pPr>
              <a:defRPr/>
            </a:pPr>
            <a:fld id="{11188181-8DCB-49BC-B184-C28D5281CBD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pPr>
              <a:defRPr/>
            </a:pPr>
            <a:fld id="{84BF7CDD-3E76-420D-A30E-98541A53EF8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0188" y="179388"/>
            <a:ext cx="2052637" cy="5935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22275" y="179388"/>
            <a:ext cx="6005513" cy="5935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a:lvl1pPr>
          </a:lstStyle>
          <a:p>
            <a:pPr>
              <a:defRPr/>
            </a:pPr>
            <a:fld id="{6BFBB4F0-7ADE-43D6-9095-C3C75C848EE1}"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60363" y="720725"/>
            <a:ext cx="5884862" cy="4857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600200"/>
            <a:ext cx="8056562" cy="2176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1188" y="3929063"/>
            <a:ext cx="8056562" cy="2178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pPr>
              <a:defRPr/>
            </a:pPr>
            <a:fld id="{1CA79BCC-1CF1-4085-BDBA-D4FD93B76C7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
        <p:nvSpPr>
          <p:cNvPr id="4" name="Slide Number Placeholder 4"/>
          <p:cNvSpPr>
            <a:spLocks noGrp="1"/>
          </p:cNvSpPr>
          <p:nvPr>
            <p:ph type="sldNum" idx="10"/>
          </p:nvPr>
        </p:nvSpPr>
        <p:spPr/>
        <p:txBody>
          <a:bodyPr/>
          <a:lstStyle>
            <a:lvl1pPr>
              <a:defRPr/>
            </a:lvl1pPr>
          </a:lstStyle>
          <a:p>
            <a:pPr>
              <a:defRPr/>
            </a:pPr>
            <a:fld id="{AF195E8A-56AF-4BF2-9910-C93B7FD377D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baseline="0"/>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a:lvl1pPr>
          </a:lstStyle>
          <a:p>
            <a:pPr>
              <a:defRPr/>
            </a:pPr>
            <a:fld id="{BB2F2C90-2383-4B2C-96AC-B44AB489036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22275" y="1622425"/>
            <a:ext cx="4029075" cy="4492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3750" y="1622425"/>
            <a:ext cx="4029075" cy="4492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a:lvl1pPr>
          </a:lstStyle>
          <a:p>
            <a:pPr>
              <a:defRPr/>
            </a:pPr>
            <a:fld id="{850BEFE9-E374-4F4A-B0DD-7E76E33B118A}"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a:lvl1pPr>
          </a:lstStyle>
          <a:p>
            <a:pPr>
              <a:defRPr/>
            </a:pPr>
            <a:fld id="{C15DD13A-DAA8-488C-BAA8-577F35011C7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pPr>
              <a:defRPr/>
            </a:pPr>
            <a:fld id="{74996B8F-0DC3-4984-80A2-05154460A9F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pPr>
              <a:defRPr/>
            </a:pPr>
            <a:fld id="{901C40F4-60A8-4CA6-9630-0A4C931120C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a:lvl1pPr>
          </a:lstStyle>
          <a:p>
            <a:pPr>
              <a:defRPr/>
            </a:pPr>
            <a:fld id="{FA2AA5D6-7A78-4888-840E-F3CBC77E868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bwMode="auto">
          <a:xfrm>
            <a:off x="1523999" y="179388"/>
            <a:ext cx="6950075" cy="1450975"/>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2051" name="Rectangle 4"/>
          <p:cNvSpPr>
            <a:spLocks noGrp="1" noChangeArrowheads="1"/>
          </p:cNvSpPr>
          <p:nvPr>
            <p:ph type="body" idx="1"/>
          </p:nvPr>
        </p:nvSpPr>
        <p:spPr bwMode="auto">
          <a:xfrm>
            <a:off x="422275" y="1622425"/>
            <a:ext cx="8210550" cy="4492625"/>
          </a:xfrm>
          <a:prstGeom prst="rect">
            <a:avLst/>
          </a:prstGeom>
          <a:noFill/>
          <a:ln w="9525">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054" name="Rectangle 6"/>
          <p:cNvSpPr>
            <a:spLocks noGrp="1" noChangeArrowheads="1"/>
          </p:cNvSpPr>
          <p:nvPr>
            <p:ph type="sldNum"/>
          </p:nvPr>
        </p:nvSpPr>
        <p:spPr bwMode="auto">
          <a:xfrm>
            <a:off x="6556375" y="6246813"/>
            <a:ext cx="2117725" cy="460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buSzPct val="45000"/>
              <a:buFont typeface="Wingdings" charset="2"/>
              <a:buNone/>
              <a:tabLst>
                <a:tab pos="723900" algn="l"/>
                <a:tab pos="1447800" algn="l"/>
              </a:tabLst>
              <a:defRPr sz="1400">
                <a:solidFill>
                  <a:srgbClr val="000000"/>
                </a:solidFill>
                <a:latin typeface="Times New Roman" pitchFamily="16" charset="0"/>
              </a:defRPr>
            </a:lvl1pPr>
          </a:lstStyle>
          <a:p>
            <a:pPr>
              <a:defRPr/>
            </a:pPr>
            <a:fld id="{59B8A0D0-9C03-4791-9B4D-BDEBB0B95B74}" type="slidenum">
              <a:rPr lang="en-US"/>
              <a:pPr>
                <a:defRPr/>
              </a:pPr>
              <a:t>‹#›</a:t>
            </a:fld>
            <a:endParaRPr lang="en-US"/>
          </a:p>
        </p:txBody>
      </p:sp>
      <p:sp>
        <p:nvSpPr>
          <p:cNvPr id="8" name="Footer Placeholder 7"/>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pic>
        <p:nvPicPr>
          <p:cNvPr id="1026" name="Picture 2" descr="E:\u\folders\TUTORIAL\DCMI_logo_cropped.jpg"/>
          <p:cNvPicPr>
            <a:picLocks noChangeAspect="1" noChangeArrowheads="1"/>
          </p:cNvPicPr>
          <p:nvPr userDrawn="1"/>
        </p:nvPicPr>
        <p:blipFill>
          <a:blip r:embed="rId15" cstate="print"/>
          <a:srcRect/>
          <a:stretch>
            <a:fillRect/>
          </a:stretch>
        </p:blipFill>
        <p:spPr bwMode="auto">
          <a:xfrm>
            <a:off x="0" y="0"/>
            <a:ext cx="1089025" cy="1077913"/>
          </a:xfrm>
          <a:prstGeom prst="rect">
            <a:avLst/>
          </a:prstGeom>
          <a:noFill/>
        </p:spPr>
      </p:pic>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Lst>
  <p:txStyles>
    <p:titleStyle>
      <a:lvl1pPr algn="l" defTabSz="457200" rtl="0" eaLnBrk="0" fontAlgn="base" hangingPunct="0">
        <a:spcBef>
          <a:spcPct val="0"/>
        </a:spcBef>
        <a:spcAft>
          <a:spcPct val="0"/>
        </a:spcAft>
        <a:buClr>
          <a:srgbClr val="000000"/>
        </a:buClr>
        <a:buSzPct val="100000"/>
        <a:buFont typeface="Arial" charset="0"/>
        <a:defRPr sz="2400" b="1">
          <a:solidFill>
            <a:srgbClr val="000000"/>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Arial" charset="0"/>
        <a:defRPr sz="2400" b="1">
          <a:solidFill>
            <a:srgbClr val="000000"/>
          </a:solidFill>
          <a:latin typeface="Arial" charset="0"/>
          <a:cs typeface="Lucida Sans Unicode" charset="0"/>
        </a:defRPr>
      </a:lvl2pPr>
      <a:lvl3pPr algn="l" defTabSz="457200" rtl="0" eaLnBrk="0" fontAlgn="base" hangingPunct="0">
        <a:spcBef>
          <a:spcPct val="0"/>
        </a:spcBef>
        <a:spcAft>
          <a:spcPct val="0"/>
        </a:spcAft>
        <a:buClr>
          <a:srgbClr val="000000"/>
        </a:buClr>
        <a:buSzPct val="100000"/>
        <a:buFont typeface="Arial" charset="0"/>
        <a:defRPr sz="2400" b="1">
          <a:solidFill>
            <a:srgbClr val="000000"/>
          </a:solidFill>
          <a:latin typeface="Arial" charset="0"/>
          <a:cs typeface="Lucida Sans Unicode" charset="0"/>
        </a:defRPr>
      </a:lvl3pPr>
      <a:lvl4pPr algn="l" defTabSz="457200" rtl="0" eaLnBrk="0" fontAlgn="base" hangingPunct="0">
        <a:spcBef>
          <a:spcPct val="0"/>
        </a:spcBef>
        <a:spcAft>
          <a:spcPct val="0"/>
        </a:spcAft>
        <a:buClr>
          <a:srgbClr val="000000"/>
        </a:buClr>
        <a:buSzPct val="100000"/>
        <a:buFont typeface="Arial" charset="0"/>
        <a:defRPr sz="2400" b="1">
          <a:solidFill>
            <a:srgbClr val="000000"/>
          </a:solidFill>
          <a:latin typeface="Arial" charset="0"/>
          <a:cs typeface="Lucida Sans Unicode" charset="0"/>
        </a:defRPr>
      </a:lvl4pPr>
      <a:lvl5pPr algn="l" defTabSz="457200" rtl="0" eaLnBrk="0" fontAlgn="base" hangingPunct="0">
        <a:spcBef>
          <a:spcPct val="0"/>
        </a:spcBef>
        <a:spcAft>
          <a:spcPct val="0"/>
        </a:spcAft>
        <a:buClr>
          <a:srgbClr val="000000"/>
        </a:buClr>
        <a:buSzPct val="100000"/>
        <a:buFont typeface="Arial" charset="0"/>
        <a:defRPr sz="2400" b="1">
          <a:solidFill>
            <a:srgbClr val="000000"/>
          </a:solidFill>
          <a:latin typeface="Arial" charset="0"/>
          <a:cs typeface="Lucida Sans Unicode" charset="0"/>
        </a:defRPr>
      </a:lvl5pPr>
      <a:lvl6pPr marL="457200" algn="l" defTabSz="457200" rtl="0" fontAlgn="base">
        <a:spcBef>
          <a:spcPct val="0"/>
        </a:spcBef>
        <a:spcAft>
          <a:spcPct val="0"/>
        </a:spcAft>
        <a:buClr>
          <a:srgbClr val="000000"/>
        </a:buClr>
        <a:buSzPct val="100000"/>
        <a:buFont typeface="Arial" charset="0"/>
        <a:defRPr sz="2400" b="1">
          <a:solidFill>
            <a:srgbClr val="000000"/>
          </a:solidFill>
          <a:latin typeface="Arial" charset="0"/>
          <a:cs typeface="Lucida Sans Unicode" charset="0"/>
        </a:defRPr>
      </a:lvl6pPr>
      <a:lvl7pPr marL="914400" algn="l" defTabSz="457200" rtl="0" fontAlgn="base">
        <a:spcBef>
          <a:spcPct val="0"/>
        </a:spcBef>
        <a:spcAft>
          <a:spcPct val="0"/>
        </a:spcAft>
        <a:buClr>
          <a:srgbClr val="000000"/>
        </a:buClr>
        <a:buSzPct val="100000"/>
        <a:buFont typeface="Arial" charset="0"/>
        <a:defRPr sz="2400" b="1">
          <a:solidFill>
            <a:srgbClr val="000000"/>
          </a:solidFill>
          <a:latin typeface="Arial" charset="0"/>
          <a:cs typeface="Lucida Sans Unicode" charset="0"/>
        </a:defRPr>
      </a:lvl7pPr>
      <a:lvl8pPr marL="1371600" algn="l" defTabSz="457200" rtl="0" fontAlgn="base">
        <a:spcBef>
          <a:spcPct val="0"/>
        </a:spcBef>
        <a:spcAft>
          <a:spcPct val="0"/>
        </a:spcAft>
        <a:buClr>
          <a:srgbClr val="000000"/>
        </a:buClr>
        <a:buSzPct val="100000"/>
        <a:buFont typeface="Arial" charset="0"/>
        <a:defRPr sz="2400" b="1">
          <a:solidFill>
            <a:srgbClr val="000000"/>
          </a:solidFill>
          <a:latin typeface="Arial" charset="0"/>
          <a:cs typeface="Lucida Sans Unicode" charset="0"/>
        </a:defRPr>
      </a:lvl8pPr>
      <a:lvl9pPr marL="1828800" algn="l" defTabSz="457200" rtl="0" fontAlgn="base">
        <a:spcBef>
          <a:spcPct val="0"/>
        </a:spcBef>
        <a:spcAft>
          <a:spcPct val="0"/>
        </a:spcAft>
        <a:buClr>
          <a:srgbClr val="000000"/>
        </a:buClr>
        <a:buSzPct val="100000"/>
        <a:buFont typeface="Arial" charset="0"/>
        <a:defRPr sz="2400" b="1">
          <a:solidFill>
            <a:srgbClr val="000000"/>
          </a:solidFill>
          <a:latin typeface="Arial" charset="0"/>
          <a:cs typeface="Lucida Sans Unicode" charset="0"/>
        </a:defRPr>
      </a:lvl9pPr>
    </p:titleStyle>
    <p:bodyStyle>
      <a:lvl1pPr marL="323850" indent="-323850" algn="l" defTabSz="457200" rtl="0" eaLnBrk="0" fontAlgn="base" hangingPunct="0">
        <a:spcBef>
          <a:spcPts val="500"/>
        </a:spcBef>
        <a:spcAft>
          <a:spcPct val="0"/>
        </a:spcAft>
        <a:buClr>
          <a:srgbClr val="990000"/>
        </a:buClr>
        <a:buSzPct val="100000"/>
        <a:buFont typeface="Arial" charset="0"/>
        <a:buChar char="•"/>
        <a:defRPr sz="2000">
          <a:solidFill>
            <a:srgbClr val="800000"/>
          </a:solidFill>
          <a:latin typeface="+mn-lt"/>
          <a:ea typeface="+mn-ea"/>
          <a:cs typeface="+mn-cs"/>
        </a:defRPr>
      </a:lvl1pPr>
      <a:lvl2pPr marL="723900" indent="-266700" algn="l" defTabSz="457200" rtl="0" eaLnBrk="0" fontAlgn="base" hangingPunct="0">
        <a:spcBef>
          <a:spcPts val="450"/>
        </a:spcBef>
        <a:spcAft>
          <a:spcPct val="0"/>
        </a:spcAft>
        <a:buClr>
          <a:srgbClr val="000000"/>
        </a:buClr>
        <a:buSzPct val="100000"/>
        <a:buFont typeface="Arial" charset="0"/>
        <a:buChar char="–"/>
        <a:defRPr sz="2800">
          <a:solidFill>
            <a:srgbClr val="000000"/>
          </a:solidFill>
          <a:latin typeface="+mn-lt"/>
          <a:cs typeface="+mn-cs"/>
        </a:defRPr>
      </a:lvl2pPr>
      <a:lvl3pPr marL="1143000" indent="-228600" algn="l" defTabSz="457200" rtl="0" eaLnBrk="0" fontAlgn="base" hangingPunct="0">
        <a:spcBef>
          <a:spcPts val="450"/>
        </a:spcBef>
        <a:spcAft>
          <a:spcPct val="0"/>
        </a:spcAft>
        <a:buClr>
          <a:srgbClr val="000000"/>
        </a:buClr>
        <a:buSzPct val="100000"/>
        <a:buFont typeface="Arial" charset="0"/>
        <a:buChar char="•"/>
        <a:defRPr sz="2400">
          <a:solidFill>
            <a:srgbClr val="000000"/>
          </a:solidFill>
          <a:latin typeface="+mn-lt"/>
          <a:cs typeface="+mn-cs"/>
        </a:defRPr>
      </a:lvl3pPr>
      <a:lvl4pPr marL="16002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mn-lt"/>
          <a:cs typeface="+mn-cs"/>
        </a:defRPr>
      </a:lvl4pPr>
      <a:lvl5pPr marL="2057400" indent="-228600" algn="l" defTabSz="457200" rtl="0" eaLnBrk="0" fontAlgn="base" hangingPunct="0">
        <a:spcBef>
          <a:spcPts val="500"/>
        </a:spcBef>
        <a:spcAft>
          <a:spcPct val="0"/>
        </a:spcAft>
        <a:buClr>
          <a:srgbClr val="000000"/>
        </a:buClr>
        <a:buSzPct val="100000"/>
        <a:buFont typeface="Arial" charset="0"/>
        <a:buChar char="»"/>
        <a:defRPr sz="2000">
          <a:solidFill>
            <a:srgbClr val="000000"/>
          </a:solidFill>
          <a:latin typeface="+mn-lt"/>
          <a:cs typeface="+mn-cs"/>
        </a:defRPr>
      </a:lvl5pPr>
      <a:lvl6pPr marL="25146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cs typeface="+mn-cs"/>
        </a:defRPr>
      </a:lvl6pPr>
      <a:lvl7pPr marL="29718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cs typeface="+mn-cs"/>
        </a:defRPr>
      </a:lvl7pPr>
      <a:lvl8pPr marL="34290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cs typeface="+mn-cs"/>
        </a:defRPr>
      </a:lvl8pPr>
      <a:lvl9pPr marL="3886200" indent="-228600" algn="l" defTabSz="457200" rtl="0" fontAlgn="base">
        <a:spcBef>
          <a:spcPts val="500"/>
        </a:spcBef>
        <a:spcAft>
          <a:spcPct val="0"/>
        </a:spcAft>
        <a:buClr>
          <a:srgbClr val="000000"/>
        </a:buClr>
        <a:buSzPct val="100000"/>
        <a:buFont typeface="Arial" charset="0"/>
        <a:buChar char="»"/>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www.w3.org/2001/sw/sweo/public/UseCases/yahoo/"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US" dirty="0" smtClean="0"/>
              <a:t>Data Integration and Structured Search</a:t>
            </a:r>
          </a:p>
        </p:txBody>
      </p:sp>
      <p:sp>
        <p:nvSpPr>
          <p:cNvPr id="16387" name="Text Placeholder 4"/>
          <p:cNvSpPr>
            <a:spLocks noGrp="1"/>
          </p:cNvSpPr>
          <p:nvPr>
            <p:ph type="body" idx="1"/>
          </p:nvPr>
        </p:nvSpPr>
        <p:spPr/>
        <p:txBody>
          <a:bodyPr/>
          <a:lstStyle/>
          <a:p>
            <a:pPr eaLnBrk="1" hangingPunct="1"/>
            <a:endParaRPr 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US" sz="3200" dirty="0" smtClean="0"/>
              <a:t>…matching URIs to create links automatically</a:t>
            </a:r>
            <a:endParaRPr lang="en-US" sz="3200" dirty="0"/>
          </a:p>
        </p:txBody>
      </p:sp>
      <p:pic>
        <p:nvPicPr>
          <p:cNvPr id="244739" name="Picture 3" descr="mergeStartPlusID"/>
          <p:cNvPicPr>
            <a:picLocks noGrp="1" noChangeAspect="1" noChangeArrowheads="1"/>
          </p:cNvPicPr>
          <p:nvPr>
            <p:ph idx="1"/>
          </p:nvPr>
        </p:nvPicPr>
        <p:blipFill>
          <a:blip r:embed="rId2"/>
          <a:srcRect/>
          <a:stretch>
            <a:fillRect/>
          </a:stretch>
        </p:blipFill>
        <p:spPr>
          <a:xfrm>
            <a:off x="1233488" y="1600200"/>
            <a:ext cx="6677025" cy="4525963"/>
          </a:xfrm>
          <a:noFill/>
          <a:ln/>
        </p:spPr>
      </p:pic>
      <p:sp>
        <p:nvSpPr>
          <p:cNvPr id="244740" name="Rectangle 4"/>
          <p:cNvSpPr>
            <a:spLocks noChangeArrowheads="1"/>
          </p:cNvSpPr>
          <p:nvPr/>
        </p:nvSpPr>
        <p:spPr bwMode="auto">
          <a:xfrm>
            <a:off x="914400" y="6400800"/>
            <a:ext cx="7604125" cy="366713"/>
          </a:xfrm>
          <a:prstGeom prst="rect">
            <a:avLst/>
          </a:prstGeom>
          <a:noFill/>
          <a:ln w="9525">
            <a:noFill/>
            <a:miter lim="800000"/>
            <a:headEnd/>
            <a:tailEnd/>
          </a:ln>
          <a:effectLst/>
        </p:spPr>
        <p:txBody>
          <a:bodyPr wrap="none">
            <a:spAutoFit/>
          </a:bodyPr>
          <a:lstStyle/>
          <a:p>
            <a:pPr>
              <a:spcBef>
                <a:spcPct val="20000"/>
              </a:spcBef>
              <a:buFontTx/>
              <a:buChar char="•"/>
            </a:pPr>
            <a:r>
              <a:rPr lang="en-US"/>
              <a:t>Source: Ivan Herman, </a:t>
            </a:r>
            <a:r>
              <a:rPr lang="en-US">
                <a:solidFill>
                  <a:schemeClr val="accent2"/>
                </a:solidFill>
              </a:rPr>
              <a:t>http://www.w3.org/2007/Talks/0221-Bangalore-IH/</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sz="3200" dirty="0"/>
              <a:t>...like this</a:t>
            </a:r>
            <a:endParaRPr lang="en-US" dirty="0"/>
          </a:p>
        </p:txBody>
      </p:sp>
      <p:pic>
        <p:nvPicPr>
          <p:cNvPr id="245763" name="Picture 3" descr="merged"/>
          <p:cNvPicPr>
            <a:picLocks noGrp="1" noChangeAspect="1" noChangeArrowheads="1"/>
          </p:cNvPicPr>
          <p:nvPr>
            <p:ph idx="1"/>
          </p:nvPr>
        </p:nvPicPr>
        <p:blipFill>
          <a:blip r:embed="rId2"/>
          <a:srcRect/>
          <a:stretch>
            <a:fillRect/>
          </a:stretch>
        </p:blipFill>
        <p:spPr>
          <a:xfrm>
            <a:off x="1231900" y="1600200"/>
            <a:ext cx="6680200" cy="4525963"/>
          </a:xfrm>
          <a:noFill/>
          <a:ln/>
        </p:spPr>
      </p:pic>
      <p:sp>
        <p:nvSpPr>
          <p:cNvPr id="245764" name="Rectangle 4"/>
          <p:cNvSpPr>
            <a:spLocks noChangeArrowheads="1"/>
          </p:cNvSpPr>
          <p:nvPr/>
        </p:nvSpPr>
        <p:spPr bwMode="auto">
          <a:xfrm>
            <a:off x="914400" y="6400800"/>
            <a:ext cx="7604125" cy="366713"/>
          </a:xfrm>
          <a:prstGeom prst="rect">
            <a:avLst/>
          </a:prstGeom>
          <a:noFill/>
          <a:ln w="9525">
            <a:noFill/>
            <a:miter lim="800000"/>
            <a:headEnd/>
            <a:tailEnd/>
          </a:ln>
          <a:effectLst/>
        </p:spPr>
        <p:txBody>
          <a:bodyPr wrap="none">
            <a:spAutoFit/>
          </a:bodyPr>
          <a:lstStyle/>
          <a:p>
            <a:pPr>
              <a:spcBef>
                <a:spcPct val="20000"/>
              </a:spcBef>
              <a:buFontTx/>
              <a:buChar char="•"/>
            </a:pPr>
            <a:r>
              <a:rPr lang="en-US"/>
              <a:t>Source: Ivan Herman, </a:t>
            </a:r>
            <a:r>
              <a:rPr lang="en-US">
                <a:solidFill>
                  <a:schemeClr val="accent2"/>
                </a:solidFill>
              </a:rPr>
              <a:t>http://www.w3.org/2007/Talks/0221-Bangalore-IH/</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sz="3200" dirty="0"/>
              <a:t>Add extra knowledge</a:t>
            </a:r>
          </a:p>
        </p:txBody>
      </p:sp>
      <p:pic>
        <p:nvPicPr>
          <p:cNvPr id="246787" name="Picture 3" descr="mergedRevisited"/>
          <p:cNvPicPr>
            <a:picLocks noGrp="1" noChangeAspect="1" noChangeArrowheads="1"/>
          </p:cNvPicPr>
          <p:nvPr>
            <p:ph idx="1"/>
          </p:nvPr>
        </p:nvPicPr>
        <p:blipFill>
          <a:blip r:embed="rId2"/>
          <a:srcRect/>
          <a:stretch>
            <a:fillRect/>
          </a:stretch>
        </p:blipFill>
        <p:spPr>
          <a:xfrm>
            <a:off x="1182688" y="1600200"/>
            <a:ext cx="6777037" cy="4525963"/>
          </a:xfrm>
          <a:noFill/>
          <a:ln/>
        </p:spPr>
      </p:pic>
      <p:sp>
        <p:nvSpPr>
          <p:cNvPr id="246788" name="Rectangle 4"/>
          <p:cNvSpPr>
            <a:spLocks noChangeArrowheads="1"/>
          </p:cNvSpPr>
          <p:nvPr/>
        </p:nvSpPr>
        <p:spPr bwMode="auto">
          <a:xfrm>
            <a:off x="914400" y="6324600"/>
            <a:ext cx="7604125" cy="366713"/>
          </a:xfrm>
          <a:prstGeom prst="rect">
            <a:avLst/>
          </a:prstGeom>
          <a:noFill/>
          <a:ln w="9525">
            <a:noFill/>
            <a:miter lim="800000"/>
            <a:headEnd/>
            <a:tailEnd/>
          </a:ln>
          <a:effectLst/>
        </p:spPr>
        <p:txBody>
          <a:bodyPr wrap="none">
            <a:spAutoFit/>
          </a:bodyPr>
          <a:lstStyle/>
          <a:p>
            <a:pPr>
              <a:spcBef>
                <a:spcPct val="20000"/>
              </a:spcBef>
              <a:buFontTx/>
              <a:buChar char="•"/>
            </a:pPr>
            <a:r>
              <a:rPr lang="en-US"/>
              <a:t>Source: Ivan Herman, </a:t>
            </a:r>
            <a:r>
              <a:rPr lang="en-US">
                <a:solidFill>
                  <a:schemeClr val="accent2"/>
                </a:solidFill>
              </a:rPr>
              <a:t>http://www.w3.org/2007/Talks/0221-Bangalore-IH/</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sz="3200" dirty="0"/>
              <a:t>... or merge with Wikipedia data</a:t>
            </a:r>
          </a:p>
        </p:txBody>
      </p:sp>
      <p:pic>
        <p:nvPicPr>
          <p:cNvPr id="247811" name="Picture 3" descr="mergedWithWikipedia"/>
          <p:cNvPicPr>
            <a:picLocks noGrp="1" noChangeAspect="1" noChangeArrowheads="1"/>
          </p:cNvPicPr>
          <p:nvPr>
            <p:ph idx="1"/>
          </p:nvPr>
        </p:nvPicPr>
        <p:blipFill>
          <a:blip r:embed="rId2"/>
          <a:srcRect/>
          <a:stretch>
            <a:fillRect/>
          </a:stretch>
        </p:blipFill>
        <p:spPr>
          <a:xfrm>
            <a:off x="1312863" y="1600200"/>
            <a:ext cx="6516687" cy="4525963"/>
          </a:xfrm>
          <a:noFill/>
          <a:ln/>
        </p:spPr>
      </p:pic>
      <p:sp>
        <p:nvSpPr>
          <p:cNvPr id="247812" name="Rectangle 4"/>
          <p:cNvSpPr>
            <a:spLocks noChangeArrowheads="1"/>
          </p:cNvSpPr>
          <p:nvPr/>
        </p:nvSpPr>
        <p:spPr bwMode="auto">
          <a:xfrm>
            <a:off x="914400" y="6324600"/>
            <a:ext cx="7604125" cy="366713"/>
          </a:xfrm>
          <a:prstGeom prst="rect">
            <a:avLst/>
          </a:prstGeom>
          <a:noFill/>
          <a:ln w="9525">
            <a:noFill/>
            <a:miter lim="800000"/>
            <a:headEnd/>
            <a:tailEnd/>
          </a:ln>
          <a:effectLst/>
        </p:spPr>
        <p:txBody>
          <a:bodyPr wrap="none">
            <a:spAutoFit/>
          </a:bodyPr>
          <a:lstStyle/>
          <a:p>
            <a:pPr>
              <a:spcBef>
                <a:spcPct val="20000"/>
              </a:spcBef>
              <a:buFontTx/>
              <a:buChar char="•"/>
            </a:pPr>
            <a:r>
              <a:rPr lang="en-US"/>
              <a:t>Source: Ivan Herman, </a:t>
            </a:r>
            <a:r>
              <a:rPr lang="en-US">
                <a:solidFill>
                  <a:schemeClr val="accent2"/>
                </a:solidFill>
              </a:rPr>
              <a:t>http://www.w3.org/2007/Talks/0221-Bangalore-IH/</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idx="4294967295"/>
          </p:nvPr>
        </p:nvSpPr>
        <p:spPr>
          <a:xfrm>
            <a:off x="1447800" y="273629"/>
            <a:ext cx="7238280" cy="1143480"/>
          </a:xfrm>
          <a:ln/>
        </p:spPr>
        <p:txBody>
          <a:bodyPr lIns="81639" tIns="42452" rIns="81639" bIns="42452"/>
          <a:lstStyle/>
          <a:p>
            <a:pPr hangingPunct="1">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dirty="0"/>
              <a:t>Merged </a:t>
            </a:r>
            <a:r>
              <a:rPr lang="en-GB" dirty="0" smtClean="0"/>
              <a:t>data is </a:t>
            </a:r>
            <a:r>
              <a:rPr lang="en-GB" dirty="0"/>
              <a:t>queried with SPARQL</a:t>
            </a:r>
          </a:p>
        </p:txBody>
      </p:sp>
      <p:pic>
        <p:nvPicPr>
          <p:cNvPr id="8194" name="Picture 2"/>
          <p:cNvPicPr>
            <a:picLocks noChangeAspect="1" noChangeArrowheads="1"/>
          </p:cNvPicPr>
          <p:nvPr/>
        </p:nvPicPr>
        <p:blipFill>
          <a:blip r:embed="rId3"/>
          <a:srcRect/>
          <a:stretch>
            <a:fillRect/>
          </a:stretch>
        </p:blipFill>
        <p:spPr bwMode="auto">
          <a:xfrm>
            <a:off x="1195200" y="1600008"/>
            <a:ext cx="6752160" cy="4526395"/>
          </a:xfrm>
          <a:prstGeom prst="rect">
            <a:avLst/>
          </a:prstGeom>
          <a:noFill/>
          <a:ln w="9525">
            <a:noFill/>
            <a:round/>
            <a:headEnd/>
            <a:tailEnd/>
          </a:ln>
          <a:effectLst/>
        </p:spPr>
      </p:pic>
      <p:sp>
        <p:nvSpPr>
          <p:cNvPr id="8195" name="Rectangle 3"/>
          <p:cNvSpPr>
            <a:spLocks noChangeArrowheads="1"/>
          </p:cNvSpPr>
          <p:nvPr/>
        </p:nvSpPr>
        <p:spPr bwMode="auto">
          <a:xfrm>
            <a:off x="578880" y="6398592"/>
            <a:ext cx="7848000" cy="361477"/>
          </a:xfrm>
          <a:prstGeom prst="rect">
            <a:avLst/>
          </a:prstGeom>
          <a:noFill/>
          <a:ln w="9525">
            <a:noFill/>
            <a:round/>
            <a:headEnd/>
            <a:tailEnd/>
          </a:ln>
          <a:effectLst/>
        </p:spPr>
        <p:txBody>
          <a:bodyPr wrap="none" lIns="81639" tIns="42452" rIns="81639" bIns="42452">
            <a:spAutoFit/>
          </a:bodyPr>
          <a:lstStyle/>
          <a:p>
            <a:pPr>
              <a:spcBef>
                <a:spcPts val="408"/>
              </a:spcBef>
              <a:buFont typeface="Arial" pitchFamily="34" charset="0"/>
              <a:buChar cha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dirty="0">
                <a:solidFill>
                  <a:srgbClr val="000000"/>
                </a:solidFill>
              </a:rPr>
              <a:t>Source: Ivan Herman, http://www.w3.org/2007/Talks/0221-Bangalore-IH/</a:t>
            </a:r>
          </a:p>
        </p:txBody>
      </p:sp>
      <p:sp>
        <p:nvSpPr>
          <p:cNvPr id="8196" name="Text Box 4"/>
          <p:cNvSpPr txBox="1">
            <a:spLocks noChangeArrowheads="1"/>
          </p:cNvSpPr>
          <p:nvPr/>
        </p:nvSpPr>
        <p:spPr bwMode="auto">
          <a:xfrm>
            <a:off x="542880" y="1646093"/>
            <a:ext cx="1985884" cy="1809282"/>
          </a:xfrm>
          <a:prstGeom prst="rect">
            <a:avLst/>
          </a:prstGeom>
          <a:noFill/>
          <a:ln w="9525">
            <a:noFill/>
            <a:round/>
            <a:headEnd/>
            <a:tailEnd/>
          </a:ln>
          <a:effectLst/>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2200" dirty="0">
                <a:solidFill>
                  <a:srgbClr val="000000"/>
                </a:solidFill>
                <a:latin typeface="+mj-lt"/>
              </a:rPr>
              <a:t>Queries are </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2200" dirty="0">
                <a:solidFill>
                  <a:srgbClr val="000000"/>
                </a:solidFill>
                <a:latin typeface="+mj-lt"/>
              </a:rPr>
              <a:t>expressed as </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2200" dirty="0">
                <a:solidFill>
                  <a:srgbClr val="000000"/>
                </a:solidFill>
                <a:latin typeface="+mj-lt"/>
              </a:rPr>
              <a:t>RDF triples </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2200" dirty="0">
                <a:solidFill>
                  <a:srgbClr val="000000"/>
                </a:solidFill>
                <a:latin typeface="+mj-lt"/>
              </a:rPr>
              <a:t>with unknown </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2200" dirty="0">
                <a:solidFill>
                  <a:srgbClr val="000000"/>
                </a:solidFill>
                <a:latin typeface="+mj-lt"/>
              </a:rPr>
              <a:t>variables.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2"/>
          <p:cNvSpPr>
            <a:spLocks noGrp="1"/>
          </p:cNvSpPr>
          <p:nvPr>
            <p:ph type="sldNum" sz="quarter" idx="10"/>
          </p:nvPr>
        </p:nvSpPr>
        <p:spPr>
          <a:noFill/>
        </p:spPr>
        <p:txBody>
          <a:bodyPr/>
          <a:lstStyle/>
          <a:p>
            <a:fld id="{86F82ED9-5A6D-42C6-90E5-5D47325F6788}" type="slidenum">
              <a:rPr lang="en-US" smtClean="0"/>
              <a:pPr/>
              <a:t>15</a:t>
            </a:fld>
            <a:endParaRPr lang="en-US" smtClean="0"/>
          </a:p>
        </p:txBody>
      </p:sp>
      <p:sp>
        <p:nvSpPr>
          <p:cNvPr id="37891" name="Rectangle 1"/>
          <p:cNvSpPr>
            <a:spLocks noGrp="1" noChangeArrowheads="1"/>
          </p:cNvSpPr>
          <p:nvPr>
            <p:ph type="title"/>
          </p:nvPr>
        </p:nvSpPr>
        <p:spPr>
          <a:xfrm>
            <a:off x="1371600" y="65088"/>
            <a:ext cx="7772400" cy="654050"/>
          </a:xfrm>
        </p:spPr>
        <p:txBody>
          <a:bodyPr lIns="0" tIns="0" rIns="0" bIns="0"/>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mtClean="0"/>
              <a:t>Finding things related to “genes” across databases</a:t>
            </a:r>
          </a:p>
        </p:txBody>
      </p:sp>
      <p:pic>
        <p:nvPicPr>
          <p:cNvPr id="37892" name="Picture 2"/>
          <p:cNvPicPr>
            <a:picLocks noChangeAspect="1" noChangeArrowheads="1"/>
          </p:cNvPicPr>
          <p:nvPr/>
        </p:nvPicPr>
        <p:blipFill>
          <a:blip r:embed="rId3"/>
          <a:srcRect/>
          <a:stretch>
            <a:fillRect/>
          </a:stretch>
        </p:blipFill>
        <p:spPr bwMode="auto">
          <a:xfrm>
            <a:off x="871538" y="825500"/>
            <a:ext cx="7402512" cy="5218113"/>
          </a:xfrm>
          <a:prstGeom prst="rect">
            <a:avLst/>
          </a:prstGeom>
          <a:noFill/>
          <a:ln w="9525">
            <a:noFill/>
            <a:round/>
            <a:headEnd/>
            <a:tailEnd/>
          </a:ln>
        </p:spPr>
      </p:pic>
      <p:sp>
        <p:nvSpPr>
          <p:cNvPr id="37893" name="Text Box 3"/>
          <p:cNvSpPr txBox="1">
            <a:spLocks noChangeArrowheads="1"/>
          </p:cNvSpPr>
          <p:nvPr/>
        </p:nvSpPr>
        <p:spPr bwMode="auto">
          <a:xfrm>
            <a:off x="133350" y="6596063"/>
            <a:ext cx="4364038" cy="261937"/>
          </a:xfrm>
          <a:prstGeom prst="rect">
            <a:avLst/>
          </a:prstGeom>
          <a:noFill/>
          <a:ln w="9525">
            <a:noFill/>
            <a:round/>
            <a:headEnd/>
            <a:tailEnd/>
          </a:ln>
        </p:spPr>
        <p:txBody>
          <a:bodyPr wrap="none" lIns="90000" tIns="45000" rIns="90000" bIns="45000"/>
          <a:lstStyle/>
          <a:p>
            <a:pPr>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solidFill>
                  <a:srgbClr val="000000"/>
                </a:solidFill>
              </a:rPr>
              <a:t>Source: Joanne </a:t>
            </a:r>
            <a:r>
              <a:rPr lang="en-US" sz="1400" i="1" dirty="0" err="1">
                <a:solidFill>
                  <a:srgbClr val="000000"/>
                </a:solidFill>
              </a:rPr>
              <a:t>Luciano</a:t>
            </a:r>
            <a:r>
              <a:rPr lang="en-US" sz="1400" i="1" dirty="0">
                <a:solidFill>
                  <a:srgbClr val="000000"/>
                </a:solidFill>
              </a:rPr>
              <a:t>, </a:t>
            </a:r>
            <a:r>
              <a:rPr lang="en-US" sz="1400" i="1" dirty="0" err="1">
                <a:solidFill>
                  <a:srgbClr val="000000"/>
                </a:solidFill>
              </a:rPr>
              <a:t>Mitre</a:t>
            </a:r>
            <a:r>
              <a:rPr lang="en-US" sz="1400" i="1" dirty="0">
                <a:solidFill>
                  <a:srgbClr val="000000"/>
                </a:solidFill>
              </a:rPr>
              <a:t>, and the W3C HCLS IG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1295400" y="274638"/>
            <a:ext cx="7391400" cy="1143000"/>
          </a:xfrm>
          <a:prstGeom prst="rect">
            <a:avLst/>
          </a:prstGeom>
          <a:noFill/>
          <a:ln w="9525">
            <a:noFill/>
            <a:round/>
            <a:headEnd/>
            <a:tailEnd/>
          </a:ln>
        </p:spPr>
        <p:txBody>
          <a:bodyPr anchor="ctr"/>
          <a:lstStyle/>
          <a:p>
            <a:pPr>
              <a:buClr>
                <a:srgbClr val="347FD8"/>
              </a:buClr>
              <a:buFont typeface="Calibri" pitchFamily="32"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b="1">
                <a:solidFill>
                  <a:srgbClr val="347FD8"/>
                </a:solidFill>
              </a:rPr>
              <a:t>http://openflydata.org</a:t>
            </a:r>
          </a:p>
        </p:txBody>
      </p:sp>
      <p:sp>
        <p:nvSpPr>
          <p:cNvPr id="38915" name="Text Box 2"/>
          <p:cNvSpPr txBox="1">
            <a:spLocks noChangeArrowheads="1"/>
          </p:cNvSpPr>
          <p:nvPr/>
        </p:nvSpPr>
        <p:spPr bwMode="auto">
          <a:xfrm>
            <a:off x="457200" y="1600200"/>
            <a:ext cx="8229600" cy="4525963"/>
          </a:xfrm>
          <a:prstGeom prst="rect">
            <a:avLst/>
          </a:prstGeom>
          <a:noFill/>
          <a:ln w="9525">
            <a:noFill/>
            <a:round/>
            <a:headEnd/>
            <a:tailEnd/>
          </a:ln>
        </p:spPr>
        <p:txBody>
          <a:bodyPr/>
          <a:lstStyle/>
          <a:p>
            <a:pPr marL="323850" indent="-323850">
              <a:spcBef>
                <a:spcPts val="800"/>
              </a:spcBef>
              <a:buClr>
                <a:srgbClr val="990000"/>
              </a:buClr>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990000"/>
                </a:solidFill>
              </a:rPr>
              <a:t>[insert screenshot of mashup]</a:t>
            </a:r>
          </a:p>
        </p:txBody>
      </p:sp>
      <p:sp>
        <p:nvSpPr>
          <p:cNvPr id="38916" name="Text Box 3"/>
          <p:cNvSpPr txBox="1">
            <a:spLocks noChangeArrowheads="1"/>
          </p:cNvSpPr>
          <p:nvPr/>
        </p:nvSpPr>
        <p:spPr bwMode="auto">
          <a:xfrm>
            <a:off x="142875" y="6356350"/>
            <a:ext cx="5876925" cy="365125"/>
          </a:xfrm>
          <a:prstGeom prst="rect">
            <a:avLst/>
          </a:prstGeom>
          <a:noFill/>
          <a:ln w="9525">
            <a:noFill/>
            <a:round/>
            <a:headEnd/>
            <a:tailEnd/>
          </a:ln>
        </p:spPr>
        <p:txBody>
          <a:bodyPr lIns="90000" tIns="46800" rIns="90000" bIns="46800" anchor="ctr"/>
          <a:lstStyle/>
          <a:p>
            <a:pPr>
              <a:buClr>
                <a:srgbClr val="89898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solidFill>
                  <a:srgbClr val="898989"/>
                </a:solidFill>
              </a:rPr>
              <a:t>http://purl.org/net/aliman</a:t>
            </a:r>
            <a:endParaRPr lang="en-GB" sz="1200" dirty="0">
              <a:solidFill>
                <a:srgbClr val="898989"/>
              </a:solidFill>
            </a:endParaRPr>
          </a:p>
        </p:txBody>
      </p:sp>
      <p:sp>
        <p:nvSpPr>
          <p:cNvPr id="38917" name="Text Box 4"/>
          <p:cNvSpPr txBox="1">
            <a:spLocks noChangeArrowheads="1"/>
          </p:cNvSpPr>
          <p:nvPr/>
        </p:nvSpPr>
        <p:spPr bwMode="auto">
          <a:xfrm>
            <a:off x="6553200" y="6356350"/>
            <a:ext cx="2447925" cy="365125"/>
          </a:xfrm>
          <a:prstGeom prst="rect">
            <a:avLst/>
          </a:prstGeom>
          <a:noFill/>
          <a:ln w="9525">
            <a:noFill/>
            <a:round/>
            <a:headEnd/>
            <a:tailEnd/>
          </a:ln>
        </p:spPr>
        <p:txBody>
          <a:bodyPr lIns="90000" tIns="46800" rIns="90000" bIns="46800" anchor="ctr"/>
          <a:lstStyle/>
          <a:p>
            <a:pPr algn="r">
              <a:buClr>
                <a:srgbClr val="89898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6561A5-14DA-4FE4-81BC-5A977B97D536}" type="slidenum">
              <a:rPr lang="en-GB" sz="1200">
                <a:solidFill>
                  <a:srgbClr val="898989"/>
                </a:solidFill>
              </a:rPr>
              <a:pPr algn="r">
                <a:buClr>
                  <a:srgbClr val="89898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898989"/>
              </a:solidFill>
            </a:endParaRPr>
          </a:p>
        </p:txBody>
      </p:sp>
      <p:pic>
        <p:nvPicPr>
          <p:cNvPr id="38918" name="Picture 5"/>
          <p:cNvPicPr>
            <a:picLocks noChangeAspect="1" noChangeArrowheads="1"/>
          </p:cNvPicPr>
          <p:nvPr/>
        </p:nvPicPr>
        <p:blipFill>
          <a:blip r:embed="rId3"/>
          <a:srcRect/>
          <a:stretch>
            <a:fillRect/>
          </a:stretch>
        </p:blipFill>
        <p:spPr bwMode="auto">
          <a:xfrm>
            <a:off x="539750" y="1260475"/>
            <a:ext cx="7740650" cy="504031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idx="4294967295"/>
          </p:nvPr>
        </p:nvSpPr>
        <p:spPr>
          <a:xfrm>
            <a:off x="1142999" y="273050"/>
            <a:ext cx="7540625" cy="1146175"/>
          </a:xfrm>
        </p:spPr>
        <p:txBody>
          <a:bodyPr lIns="0" tIns="0" rIns="0" bIns="0"/>
          <a:lstStyle/>
          <a:p>
            <a:pPr eaLnBrk="1" hangingPunct="1">
              <a:lnSpc>
                <a:spcPct val="87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smtClean="0"/>
              <a:t>Creating a Web of Data (Linked Data)</a:t>
            </a:r>
          </a:p>
        </p:txBody>
      </p:sp>
      <p:sp>
        <p:nvSpPr>
          <p:cNvPr id="30723" name="Rectangle 2"/>
          <p:cNvSpPr>
            <a:spLocks noGrp="1" noChangeArrowheads="1"/>
          </p:cNvSpPr>
          <p:nvPr>
            <p:ph type="body" idx="4294967295"/>
          </p:nvPr>
        </p:nvSpPr>
        <p:spPr>
          <a:xfrm>
            <a:off x="455613" y="1603375"/>
            <a:ext cx="8228012" cy="4446588"/>
          </a:xfrm>
          <a:noFill/>
          <a:ln>
            <a:noFill/>
          </a:ln>
        </p:spPr>
        <p:txBody>
          <a:bodyPr lIns="0" tIns="0" rIns="0" bIns="0"/>
          <a:lstStyle/>
          <a:p>
            <a:pPr marL="403225" indent="-298450" eaLnBrk="1" hangingPunct="1">
              <a:lnSpc>
                <a:spcPct val="87000"/>
              </a:lnSpc>
              <a:spcBef>
                <a:spcPct val="0"/>
              </a:spcBef>
              <a:spcAft>
                <a:spcPts val="1425"/>
              </a:spcAft>
              <a:buClr>
                <a:srgbClr val="000000"/>
              </a:buClr>
              <a:buSzPct val="45000"/>
              <a:buFont typeface="Wingdings" charset="2"/>
              <a:buChar char=""/>
              <a:tabLst>
                <a:tab pos="533400" algn="l"/>
                <a:tab pos="990600" algn="l"/>
                <a:tab pos="1447800" algn="l"/>
                <a:tab pos="1905000" algn="l"/>
                <a:tab pos="2362200" algn="l"/>
                <a:tab pos="2819400" algn="l"/>
                <a:tab pos="3276600" algn="l"/>
                <a:tab pos="3733800" algn="l"/>
                <a:tab pos="4191000" algn="l"/>
                <a:tab pos="4648200" algn="l"/>
                <a:tab pos="5105400" algn="l"/>
                <a:tab pos="5564188" algn="l"/>
                <a:tab pos="6021388" algn="l"/>
                <a:tab pos="6478588" algn="l"/>
                <a:tab pos="6935788" algn="l"/>
                <a:tab pos="7392988" algn="l"/>
                <a:tab pos="7850188" algn="l"/>
                <a:tab pos="8307388" algn="l"/>
                <a:tab pos="8764588" algn="l"/>
                <a:tab pos="9221788" algn="l"/>
              </a:tabLst>
            </a:pPr>
            <a:r>
              <a:rPr lang="en-GB" dirty="0" smtClean="0"/>
              <a:t>Value of information as function of what it links to (Tim Berners-Lee)‏</a:t>
            </a:r>
          </a:p>
          <a:p>
            <a:pPr marL="403225" indent="-298450" eaLnBrk="1" hangingPunct="1">
              <a:lnSpc>
                <a:spcPct val="87000"/>
              </a:lnSpc>
              <a:spcBef>
                <a:spcPct val="0"/>
              </a:spcBef>
              <a:spcAft>
                <a:spcPts val="1425"/>
              </a:spcAft>
              <a:buClr>
                <a:srgbClr val="000000"/>
              </a:buClr>
              <a:buSzPct val="45000"/>
              <a:buFont typeface="Wingdings" charset="2"/>
              <a:buChar char=""/>
              <a:tabLst>
                <a:tab pos="533400" algn="l"/>
                <a:tab pos="990600" algn="l"/>
                <a:tab pos="1447800" algn="l"/>
                <a:tab pos="1905000" algn="l"/>
                <a:tab pos="2362200" algn="l"/>
                <a:tab pos="2819400" algn="l"/>
                <a:tab pos="3276600" algn="l"/>
                <a:tab pos="3733800" algn="l"/>
                <a:tab pos="4191000" algn="l"/>
                <a:tab pos="4648200" algn="l"/>
                <a:tab pos="5105400" algn="l"/>
                <a:tab pos="5564188" algn="l"/>
                <a:tab pos="6021388" algn="l"/>
                <a:tab pos="6478588" algn="l"/>
                <a:tab pos="6935788" algn="l"/>
                <a:tab pos="7392988" algn="l"/>
                <a:tab pos="7850188" algn="l"/>
                <a:tab pos="8307388" algn="l"/>
                <a:tab pos="8764588" algn="l"/>
                <a:tab pos="9221788" algn="l"/>
              </a:tabLst>
            </a:pPr>
            <a:r>
              <a:rPr lang="en-GB" dirty="0" smtClean="0"/>
              <a:t>Four rules for maximizing “unplanned re-use”</a:t>
            </a:r>
          </a:p>
          <a:p>
            <a:pPr marL="835025" lvl="1" indent="-273050" eaLnBrk="1" hangingPunct="1">
              <a:lnSpc>
                <a:spcPct val="87000"/>
              </a:lnSpc>
              <a:spcBef>
                <a:spcPct val="0"/>
              </a:spcBef>
              <a:spcAft>
                <a:spcPts val="1138"/>
              </a:spcAft>
              <a:buSzPct val="75000"/>
              <a:buFont typeface="Symbol" charset="2"/>
              <a:buChar char=""/>
              <a:tabLst>
                <a:tab pos="533400" algn="l"/>
                <a:tab pos="990600" algn="l"/>
                <a:tab pos="1447800" algn="l"/>
                <a:tab pos="1905000" algn="l"/>
                <a:tab pos="2362200" algn="l"/>
                <a:tab pos="2819400" algn="l"/>
                <a:tab pos="3276600" algn="l"/>
                <a:tab pos="3733800" algn="l"/>
                <a:tab pos="4191000" algn="l"/>
                <a:tab pos="4648200" algn="l"/>
                <a:tab pos="5105400" algn="l"/>
                <a:tab pos="5564188" algn="l"/>
                <a:tab pos="6021388" algn="l"/>
                <a:tab pos="6478588" algn="l"/>
                <a:tab pos="6935788" algn="l"/>
                <a:tab pos="7392988" algn="l"/>
                <a:tab pos="7850188" algn="l"/>
                <a:tab pos="8307388" algn="l"/>
                <a:tab pos="8764588" algn="l"/>
                <a:tab pos="9221788" algn="l"/>
              </a:tabLst>
            </a:pPr>
            <a:r>
              <a:rPr lang="en-GB" sz="1800" dirty="0" smtClean="0"/>
              <a:t>1. Identify things with URIs.</a:t>
            </a:r>
          </a:p>
          <a:p>
            <a:pPr marL="835025" lvl="1" indent="-273050" eaLnBrk="1" hangingPunct="1">
              <a:lnSpc>
                <a:spcPct val="87000"/>
              </a:lnSpc>
              <a:spcBef>
                <a:spcPct val="0"/>
              </a:spcBef>
              <a:spcAft>
                <a:spcPts val="1138"/>
              </a:spcAft>
              <a:buSzPct val="75000"/>
              <a:buFont typeface="Symbol" charset="2"/>
              <a:buChar char=""/>
              <a:tabLst>
                <a:tab pos="533400" algn="l"/>
                <a:tab pos="990600" algn="l"/>
                <a:tab pos="1447800" algn="l"/>
                <a:tab pos="1905000" algn="l"/>
                <a:tab pos="2362200" algn="l"/>
                <a:tab pos="2819400" algn="l"/>
                <a:tab pos="3276600" algn="l"/>
                <a:tab pos="3733800" algn="l"/>
                <a:tab pos="4191000" algn="l"/>
                <a:tab pos="4648200" algn="l"/>
                <a:tab pos="5105400" algn="l"/>
                <a:tab pos="5564188" algn="l"/>
                <a:tab pos="6021388" algn="l"/>
                <a:tab pos="6478588" algn="l"/>
                <a:tab pos="6935788" algn="l"/>
                <a:tab pos="7392988" algn="l"/>
                <a:tab pos="7850188" algn="l"/>
                <a:tab pos="8307388" algn="l"/>
                <a:tab pos="8764588" algn="l"/>
                <a:tab pos="9221788" algn="l"/>
              </a:tabLst>
            </a:pPr>
            <a:r>
              <a:rPr lang="en-GB" sz="1800" dirty="0" smtClean="0"/>
              <a:t>2. Use HTTP URIs.</a:t>
            </a:r>
          </a:p>
          <a:p>
            <a:pPr marL="835025" lvl="1" indent="-273050" eaLnBrk="1" hangingPunct="1">
              <a:lnSpc>
                <a:spcPct val="87000"/>
              </a:lnSpc>
              <a:spcBef>
                <a:spcPct val="0"/>
              </a:spcBef>
              <a:spcAft>
                <a:spcPts val="1138"/>
              </a:spcAft>
              <a:buSzPct val="75000"/>
              <a:buFont typeface="Symbol" charset="2"/>
              <a:buChar char=""/>
              <a:tabLst>
                <a:tab pos="533400" algn="l"/>
                <a:tab pos="990600" algn="l"/>
                <a:tab pos="1447800" algn="l"/>
                <a:tab pos="1905000" algn="l"/>
                <a:tab pos="2362200" algn="l"/>
                <a:tab pos="2819400" algn="l"/>
                <a:tab pos="3276600" algn="l"/>
                <a:tab pos="3733800" algn="l"/>
                <a:tab pos="4191000" algn="l"/>
                <a:tab pos="4648200" algn="l"/>
                <a:tab pos="5105400" algn="l"/>
                <a:tab pos="5564188" algn="l"/>
                <a:tab pos="6021388" algn="l"/>
                <a:tab pos="6478588" algn="l"/>
                <a:tab pos="6935788" algn="l"/>
                <a:tab pos="7392988" algn="l"/>
                <a:tab pos="7850188" algn="l"/>
                <a:tab pos="8307388" algn="l"/>
                <a:tab pos="8764588" algn="l"/>
                <a:tab pos="9221788" algn="l"/>
              </a:tabLst>
            </a:pPr>
            <a:r>
              <a:rPr lang="en-GB" sz="1800" dirty="0" smtClean="0"/>
              <a:t>3. Serve information on the Web against the URIs.</a:t>
            </a:r>
          </a:p>
          <a:p>
            <a:pPr marL="835025" lvl="1" indent="-273050" eaLnBrk="1" hangingPunct="1">
              <a:lnSpc>
                <a:spcPct val="87000"/>
              </a:lnSpc>
              <a:spcBef>
                <a:spcPct val="0"/>
              </a:spcBef>
              <a:spcAft>
                <a:spcPts val="1138"/>
              </a:spcAft>
              <a:buSzPct val="75000"/>
              <a:buFont typeface="Symbol" charset="2"/>
              <a:buChar char=""/>
              <a:tabLst>
                <a:tab pos="533400" algn="l"/>
                <a:tab pos="990600" algn="l"/>
                <a:tab pos="1447800" algn="l"/>
                <a:tab pos="1905000" algn="l"/>
                <a:tab pos="2362200" algn="l"/>
                <a:tab pos="2819400" algn="l"/>
                <a:tab pos="3276600" algn="l"/>
                <a:tab pos="3733800" algn="l"/>
                <a:tab pos="4191000" algn="l"/>
                <a:tab pos="4648200" algn="l"/>
                <a:tab pos="5105400" algn="l"/>
                <a:tab pos="5564188" algn="l"/>
                <a:tab pos="6021388" algn="l"/>
                <a:tab pos="6478588" algn="l"/>
                <a:tab pos="6935788" algn="l"/>
                <a:tab pos="7392988" algn="l"/>
                <a:tab pos="7850188" algn="l"/>
                <a:tab pos="8307388" algn="l"/>
                <a:tab pos="8764588" algn="l"/>
                <a:tab pos="9221788" algn="l"/>
              </a:tabLst>
            </a:pPr>
            <a:r>
              <a:rPr lang="en-GB" sz="1800" dirty="0" smtClean="0"/>
              <a:t>4. Link related material.</a:t>
            </a:r>
          </a:p>
          <a:p>
            <a:pPr marL="403225" indent="-298450" eaLnBrk="1" hangingPunct="1">
              <a:tabLst>
                <a:tab pos="533400" algn="l"/>
                <a:tab pos="990600" algn="l"/>
                <a:tab pos="1447800" algn="l"/>
                <a:tab pos="1905000" algn="l"/>
                <a:tab pos="2362200" algn="l"/>
                <a:tab pos="2819400" algn="l"/>
                <a:tab pos="3276600" algn="l"/>
                <a:tab pos="3733800" algn="l"/>
                <a:tab pos="4191000" algn="l"/>
                <a:tab pos="4648200" algn="l"/>
                <a:tab pos="5105400" algn="l"/>
                <a:tab pos="5564188" algn="l"/>
                <a:tab pos="6021388" algn="l"/>
                <a:tab pos="6478588" algn="l"/>
                <a:tab pos="6935788" algn="l"/>
                <a:tab pos="7392988" algn="l"/>
                <a:tab pos="7850188" algn="l"/>
                <a:tab pos="8307388" algn="l"/>
                <a:tab pos="8764588" algn="l"/>
                <a:tab pos="9221788" algn="l"/>
              </a:tabLst>
            </a:pPr>
            <a:r>
              <a:rPr lang="en-GB" dirty="0" smtClean="0"/>
              <a:t>http://www.w3.org/DesignIssues/LinkedData.html</a:t>
            </a:r>
            <a:endParaRPr lang="en-GB" sz="2000" b="1" dirty="0" smtClean="0">
              <a:solidFill>
                <a:srgbClr val="0000FF"/>
              </a:solidFill>
            </a:endParaRPr>
          </a:p>
          <a:p>
            <a:pPr marL="403225" indent="-298450" eaLnBrk="1" hangingPunct="1">
              <a:buNone/>
              <a:tabLst>
                <a:tab pos="533400" algn="l"/>
                <a:tab pos="990600" algn="l"/>
                <a:tab pos="1447800" algn="l"/>
                <a:tab pos="1905000" algn="l"/>
                <a:tab pos="2362200" algn="l"/>
                <a:tab pos="2819400" algn="l"/>
                <a:tab pos="3276600" algn="l"/>
                <a:tab pos="3733800" algn="l"/>
                <a:tab pos="4191000" algn="l"/>
                <a:tab pos="4648200" algn="l"/>
                <a:tab pos="5105400" algn="l"/>
                <a:tab pos="5564188" algn="l"/>
                <a:tab pos="6021388" algn="l"/>
                <a:tab pos="6478588" algn="l"/>
                <a:tab pos="6935788" algn="l"/>
                <a:tab pos="7392988" algn="l"/>
                <a:tab pos="7850188" algn="l"/>
                <a:tab pos="8307388" algn="l"/>
                <a:tab pos="8764588" algn="l"/>
                <a:tab pos="9221788" algn="l"/>
              </a:tabLst>
            </a:pPr>
            <a:endParaRPr lang="en-GB" dirty="0" smtClean="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idx="4294967295"/>
          </p:nvPr>
        </p:nvSpPr>
        <p:spPr>
          <a:xfrm>
            <a:off x="1142999" y="273050"/>
            <a:ext cx="7542213" cy="1143000"/>
          </a:xfrm>
        </p:spPr>
        <p:txBody>
          <a:bodyPr/>
          <a:lstStyle/>
          <a:p>
            <a:pPr eaLnBrk="1" hangingPunct="1">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Linked Data Cloud, 2007</a:t>
            </a:r>
          </a:p>
        </p:txBody>
      </p:sp>
      <p:pic>
        <p:nvPicPr>
          <p:cNvPr id="31747" name="Picture 2"/>
          <p:cNvPicPr>
            <a:picLocks noChangeAspect="1" noChangeArrowheads="1"/>
          </p:cNvPicPr>
          <p:nvPr/>
        </p:nvPicPr>
        <p:blipFill>
          <a:blip r:embed="rId3"/>
          <a:srcRect/>
          <a:stretch>
            <a:fillRect/>
          </a:stretch>
        </p:blipFill>
        <p:spPr bwMode="auto">
          <a:xfrm>
            <a:off x="1708150" y="1600200"/>
            <a:ext cx="5724525" cy="4525963"/>
          </a:xfrm>
          <a:prstGeom prst="rect">
            <a:avLst/>
          </a:prstGeom>
          <a:noFill/>
          <a:ln w="9525">
            <a:noFill/>
            <a:round/>
            <a:headEnd/>
            <a:tailEnd/>
          </a:ln>
        </p:spPr>
      </p:pic>
      <p:sp>
        <p:nvSpPr>
          <p:cNvPr id="31748" name="Text Box 3"/>
          <p:cNvSpPr txBox="1">
            <a:spLocks noChangeArrowheads="1"/>
          </p:cNvSpPr>
          <p:nvPr/>
        </p:nvSpPr>
        <p:spPr bwMode="auto">
          <a:xfrm>
            <a:off x="360363" y="5721350"/>
            <a:ext cx="2160587" cy="398463"/>
          </a:xfrm>
          <a:prstGeom prst="rect">
            <a:avLst/>
          </a:prstGeom>
          <a:noFill/>
          <a:ln w="9525">
            <a:noFill/>
            <a:round/>
            <a:headEnd/>
            <a:tailEnd/>
          </a:ln>
        </p:spPr>
        <p:txBody>
          <a:bodyPr wrap="none" lIns="90000" tIns="46800" rIns="90000" bIns="46800">
            <a:spAutoFit/>
          </a:bodyPr>
          <a:lstStyle/>
          <a:p>
            <a:pPr>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a:solidFill>
                  <a:srgbClr val="333399"/>
                </a:solidFill>
              </a:rPr>
              <a:t>http://dbpedia.org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p>
            <a:fld id="{88419E20-BD26-48B6-ACCC-61A55487C545}" type="slidenum">
              <a:rPr lang="en-US" smtClean="0"/>
              <a:pPr/>
              <a:t>19</a:t>
            </a:fld>
            <a:endParaRPr lang="en-US" smtClean="0"/>
          </a:p>
        </p:txBody>
      </p:sp>
      <p:sp>
        <p:nvSpPr>
          <p:cNvPr id="32771" name="Rectangle 1"/>
          <p:cNvSpPr>
            <a:spLocks noGrp="1" noChangeArrowheads="1"/>
          </p:cNvSpPr>
          <p:nvPr>
            <p:ph type="title"/>
          </p:nvPr>
        </p:nvSpPr>
        <p:spPr>
          <a:xfrm>
            <a:off x="1295399" y="328613"/>
            <a:ext cx="7620001" cy="57150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Linked Data Cloud, March 2008</a:t>
            </a:r>
          </a:p>
        </p:txBody>
      </p:sp>
      <p:pic>
        <p:nvPicPr>
          <p:cNvPr id="32772" name="Picture 2"/>
          <p:cNvPicPr>
            <a:picLocks noChangeAspect="1" noChangeArrowheads="1"/>
          </p:cNvPicPr>
          <p:nvPr/>
        </p:nvPicPr>
        <p:blipFill>
          <a:blip r:embed="rId3"/>
          <a:srcRect/>
          <a:stretch>
            <a:fillRect/>
          </a:stretch>
        </p:blipFill>
        <p:spPr bwMode="auto">
          <a:xfrm>
            <a:off x="947738" y="838200"/>
            <a:ext cx="7272337" cy="54657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4294967295"/>
          </p:nvPr>
        </p:nvSpPr>
        <p:spPr>
          <a:xfrm>
            <a:off x="6553200" y="6245225"/>
            <a:ext cx="2133600" cy="476250"/>
          </a:xfrm>
          <a:prstGeom prst="rect">
            <a:avLst/>
          </a:prstGeom>
          <a:noFill/>
        </p:spPr>
        <p:txBody>
          <a:bodyPr/>
          <a:lstStyle/>
          <a:p>
            <a:fld id="{2825DD7E-3CCD-40AC-BC85-BC9B31461C8A}" type="slidenum">
              <a:rPr lang="en-US" smtClean="0"/>
              <a:pPr/>
              <a:t>2</a:t>
            </a:fld>
            <a:endParaRPr lang="en-US" smtClean="0"/>
          </a:p>
        </p:txBody>
      </p:sp>
      <p:sp>
        <p:nvSpPr>
          <p:cNvPr id="5123" name="Rectangle 2"/>
          <p:cNvSpPr>
            <a:spLocks noGrp="1" noChangeArrowheads="1"/>
          </p:cNvSpPr>
          <p:nvPr>
            <p:ph type="title"/>
          </p:nvPr>
        </p:nvSpPr>
        <p:spPr>
          <a:xfrm>
            <a:off x="1295400" y="228600"/>
            <a:ext cx="7543800" cy="1143000"/>
          </a:xfrm>
        </p:spPr>
        <p:txBody>
          <a:bodyPr/>
          <a:lstStyle/>
          <a:p>
            <a:pPr eaLnBrk="1" hangingPunct="1"/>
            <a:r>
              <a:rPr lang="de-DE" sz="4000" dirty="0" smtClean="0"/>
              <a:t>RDF – </a:t>
            </a:r>
            <a:r>
              <a:rPr lang="de-DE" sz="3600" dirty="0" smtClean="0"/>
              <a:t>a grammar for Web links</a:t>
            </a:r>
            <a:endParaRPr lang="en-US" sz="4000" dirty="0" smtClean="0"/>
          </a:p>
        </p:txBody>
      </p:sp>
      <p:sp>
        <p:nvSpPr>
          <p:cNvPr id="5124" name="Rectangle 3"/>
          <p:cNvSpPr>
            <a:spLocks noGrp="1" noChangeArrowheads="1"/>
          </p:cNvSpPr>
          <p:nvPr>
            <p:ph type="body" idx="1"/>
          </p:nvPr>
        </p:nvSpPr>
        <p:spPr>
          <a:xfrm>
            <a:off x="457200" y="1828800"/>
            <a:ext cx="8229600" cy="4525963"/>
          </a:xfrm>
        </p:spPr>
        <p:txBody>
          <a:bodyPr/>
          <a:lstStyle/>
          <a:p>
            <a:pPr eaLnBrk="1" hangingPunct="1">
              <a:buFontTx/>
              <a:buNone/>
            </a:pPr>
            <a:r>
              <a:rPr lang="de-DE" dirty="0" smtClean="0"/>
              <a:t> </a:t>
            </a:r>
            <a:endParaRPr lang="en-US" dirty="0" smtClean="0"/>
          </a:p>
        </p:txBody>
      </p:sp>
      <p:sp>
        <p:nvSpPr>
          <p:cNvPr id="5125" name="Oval 4"/>
          <p:cNvSpPr>
            <a:spLocks noChangeArrowheads="1"/>
          </p:cNvSpPr>
          <p:nvPr/>
        </p:nvSpPr>
        <p:spPr bwMode="auto">
          <a:xfrm>
            <a:off x="1543050" y="2133600"/>
            <a:ext cx="1676400" cy="1447800"/>
          </a:xfrm>
          <a:prstGeom prst="ellipse">
            <a:avLst/>
          </a:prstGeom>
          <a:solidFill>
            <a:srgbClr val="00FF99"/>
          </a:solidFill>
          <a:ln w="38100">
            <a:solidFill>
              <a:schemeClr val="tx1"/>
            </a:solidFill>
            <a:round/>
            <a:headEnd/>
            <a:tailEnd/>
          </a:ln>
        </p:spPr>
        <p:txBody>
          <a:bodyPr wrap="none" anchor="ctr"/>
          <a:lstStyle/>
          <a:p>
            <a:pPr algn="ctr" eaLnBrk="0" hangingPunct="0"/>
            <a:r>
              <a:rPr lang="en-US" sz="2400" b="1" dirty="0">
                <a:solidFill>
                  <a:schemeClr val="tx1"/>
                </a:solidFill>
              </a:rPr>
              <a:t>Resource</a:t>
            </a:r>
            <a:endParaRPr lang="en-US" dirty="0">
              <a:solidFill>
                <a:schemeClr val="tx1"/>
              </a:solidFill>
            </a:endParaRPr>
          </a:p>
        </p:txBody>
      </p:sp>
      <p:sp>
        <p:nvSpPr>
          <p:cNvPr id="5126" name="Line 5"/>
          <p:cNvSpPr>
            <a:spLocks noChangeShapeType="1"/>
          </p:cNvSpPr>
          <p:nvPr/>
        </p:nvSpPr>
        <p:spPr bwMode="auto">
          <a:xfrm>
            <a:off x="3219450" y="2895600"/>
            <a:ext cx="2133600" cy="0"/>
          </a:xfrm>
          <a:prstGeom prst="line">
            <a:avLst/>
          </a:prstGeom>
          <a:noFill/>
          <a:ln w="38100">
            <a:solidFill>
              <a:schemeClr val="tx1"/>
            </a:solidFill>
            <a:round/>
            <a:headEnd/>
            <a:tailEnd type="triangle" w="med" len="med"/>
          </a:ln>
        </p:spPr>
        <p:txBody>
          <a:bodyPr wrap="none" anchor="ctr"/>
          <a:lstStyle/>
          <a:p>
            <a:endParaRPr lang="en-US"/>
          </a:p>
        </p:txBody>
      </p:sp>
      <p:sp>
        <p:nvSpPr>
          <p:cNvPr id="5127" name="Text Box 6"/>
          <p:cNvSpPr txBox="1">
            <a:spLocks noChangeArrowheads="1"/>
          </p:cNvSpPr>
          <p:nvPr/>
        </p:nvSpPr>
        <p:spPr bwMode="auto">
          <a:xfrm>
            <a:off x="3657600" y="2362200"/>
            <a:ext cx="1465466" cy="400110"/>
          </a:xfrm>
          <a:prstGeom prst="rect">
            <a:avLst/>
          </a:prstGeom>
          <a:noFill/>
          <a:ln w="38100">
            <a:noFill/>
            <a:miter lim="800000"/>
            <a:headEnd/>
            <a:tailEnd/>
          </a:ln>
        </p:spPr>
        <p:txBody>
          <a:bodyPr wrap="none" anchor="ctr">
            <a:spAutoFit/>
          </a:bodyPr>
          <a:lstStyle/>
          <a:p>
            <a:pPr algn="ctr" eaLnBrk="0" hangingPunct="0"/>
            <a:r>
              <a:rPr lang="en-US" sz="2000" b="1" smtClean="0">
                <a:solidFill>
                  <a:schemeClr val="tx1"/>
                </a:solidFill>
              </a:rPr>
              <a:t>related to</a:t>
            </a:r>
            <a:r>
              <a:rPr lang="en-US" sz="2000" smtClean="0"/>
              <a:t>y</a:t>
            </a:r>
            <a:endParaRPr lang="en-US" sz="2000" dirty="0"/>
          </a:p>
        </p:txBody>
      </p:sp>
      <p:sp>
        <p:nvSpPr>
          <p:cNvPr id="5128" name="Text Box 7"/>
          <p:cNvSpPr txBox="1">
            <a:spLocks noChangeArrowheads="1"/>
          </p:cNvSpPr>
          <p:nvPr/>
        </p:nvSpPr>
        <p:spPr bwMode="auto">
          <a:xfrm>
            <a:off x="593725" y="5218113"/>
            <a:ext cx="6877050" cy="366712"/>
          </a:xfrm>
          <a:prstGeom prst="rect">
            <a:avLst/>
          </a:prstGeom>
          <a:noFill/>
          <a:ln w="9525">
            <a:noFill/>
            <a:miter lim="800000"/>
            <a:headEnd/>
            <a:tailEnd/>
          </a:ln>
        </p:spPr>
        <p:txBody>
          <a:bodyPr wrap="none">
            <a:spAutoFit/>
          </a:bodyPr>
          <a:lstStyle/>
          <a:p>
            <a:r>
              <a:rPr lang="en-US" dirty="0"/>
              <a:t>http://dublincore.org/workshops/dc6/pp/miller-datamodel.ppt, 1998</a:t>
            </a:r>
          </a:p>
        </p:txBody>
      </p:sp>
      <p:grpSp>
        <p:nvGrpSpPr>
          <p:cNvPr id="2" name="Group 8"/>
          <p:cNvGrpSpPr>
            <a:grpSpLocks/>
          </p:cNvGrpSpPr>
          <p:nvPr/>
        </p:nvGrpSpPr>
        <p:grpSpPr bwMode="auto">
          <a:xfrm>
            <a:off x="5353050" y="2209800"/>
            <a:ext cx="2057400" cy="1447800"/>
            <a:chOff x="4176" y="2064"/>
            <a:chExt cx="1296" cy="912"/>
          </a:xfrm>
        </p:grpSpPr>
        <p:sp>
          <p:nvSpPr>
            <p:cNvPr id="5130" name="Rectangle 9"/>
            <p:cNvSpPr>
              <a:spLocks noChangeArrowheads="1"/>
            </p:cNvSpPr>
            <p:nvPr/>
          </p:nvSpPr>
          <p:spPr bwMode="auto">
            <a:xfrm>
              <a:off x="4176" y="2112"/>
              <a:ext cx="1296" cy="816"/>
            </a:xfrm>
            <a:prstGeom prst="rect">
              <a:avLst/>
            </a:prstGeom>
            <a:solidFill>
              <a:schemeClr val="bg1"/>
            </a:solidFill>
            <a:ln w="38100">
              <a:solidFill>
                <a:schemeClr val="bg1"/>
              </a:solidFill>
              <a:miter lim="800000"/>
              <a:headEnd/>
              <a:tailEnd/>
            </a:ln>
          </p:spPr>
          <p:txBody>
            <a:bodyPr wrap="none" anchor="ctr"/>
            <a:lstStyle/>
            <a:p>
              <a:pPr algn="ctr" eaLnBrk="0" hangingPunct="0"/>
              <a:endParaRPr lang="en-US" sz="2000"/>
            </a:p>
          </p:txBody>
        </p:sp>
        <p:sp>
          <p:nvSpPr>
            <p:cNvPr id="5131" name="Oval 10"/>
            <p:cNvSpPr>
              <a:spLocks noChangeArrowheads="1"/>
            </p:cNvSpPr>
            <p:nvPr/>
          </p:nvSpPr>
          <p:spPr bwMode="auto">
            <a:xfrm>
              <a:off x="4224" y="2064"/>
              <a:ext cx="1056" cy="912"/>
            </a:xfrm>
            <a:prstGeom prst="ellipse">
              <a:avLst/>
            </a:prstGeom>
            <a:solidFill>
              <a:srgbClr val="00FF99"/>
            </a:solidFill>
            <a:ln w="38100">
              <a:solidFill>
                <a:schemeClr val="tx1"/>
              </a:solidFill>
              <a:round/>
              <a:headEnd/>
              <a:tailEnd/>
            </a:ln>
          </p:spPr>
          <p:txBody>
            <a:bodyPr wrap="none" anchor="ctr"/>
            <a:lstStyle/>
            <a:p>
              <a:pPr algn="ctr" eaLnBrk="0" hangingPunct="0"/>
              <a:r>
                <a:rPr lang="en-US" sz="2400" b="1" dirty="0">
                  <a:solidFill>
                    <a:schemeClr val="tx1"/>
                  </a:solidFill>
                </a:rPr>
                <a:t>Resource</a:t>
              </a:r>
              <a:endParaRPr lang="en-US" dirty="0">
                <a:solidFill>
                  <a:schemeClr val="tx1"/>
                </a:solidFill>
              </a:endParaRPr>
            </a:p>
          </p:txBody>
        </p:sp>
      </p:grpSp>
      <p:sp>
        <p:nvSpPr>
          <p:cNvPr id="12" name="Oval 4"/>
          <p:cNvSpPr>
            <a:spLocks noChangeArrowheads="1"/>
          </p:cNvSpPr>
          <p:nvPr/>
        </p:nvSpPr>
        <p:spPr bwMode="auto">
          <a:xfrm>
            <a:off x="1524000" y="2133600"/>
            <a:ext cx="1676400" cy="1447800"/>
          </a:xfrm>
          <a:prstGeom prst="ellipse">
            <a:avLst/>
          </a:prstGeom>
          <a:solidFill>
            <a:srgbClr val="00FF99"/>
          </a:solidFill>
          <a:ln w="38100">
            <a:solidFill>
              <a:schemeClr val="tx1"/>
            </a:solidFill>
            <a:round/>
            <a:headEnd/>
            <a:tailEnd/>
          </a:ln>
        </p:spPr>
        <p:txBody>
          <a:bodyPr wrap="none" anchor="ctr"/>
          <a:lstStyle/>
          <a:p>
            <a:pPr algn="ctr" eaLnBrk="0" hangingPunct="0"/>
            <a:r>
              <a:rPr lang="en-US" sz="2000" b="1" smtClean="0">
                <a:solidFill>
                  <a:schemeClr val="tx1"/>
                </a:solidFill>
              </a:rPr>
              <a:t>Resource A</a:t>
            </a:r>
            <a:endParaRPr lang="en-US" dirty="0">
              <a:solidFill>
                <a:schemeClr val="tx1"/>
              </a:solidFill>
            </a:endParaRPr>
          </a:p>
        </p:txBody>
      </p:sp>
      <p:sp>
        <p:nvSpPr>
          <p:cNvPr id="13" name="Line 5"/>
          <p:cNvSpPr>
            <a:spLocks noChangeShapeType="1"/>
          </p:cNvSpPr>
          <p:nvPr/>
        </p:nvSpPr>
        <p:spPr bwMode="auto">
          <a:xfrm>
            <a:off x="3200400" y="2895600"/>
            <a:ext cx="2133600" cy="0"/>
          </a:xfrm>
          <a:prstGeom prst="line">
            <a:avLst/>
          </a:prstGeom>
          <a:noFill/>
          <a:ln w="38100">
            <a:solidFill>
              <a:schemeClr val="tx1"/>
            </a:solidFill>
            <a:round/>
            <a:headEnd/>
            <a:tailEnd type="triangle" w="med" len="med"/>
          </a:ln>
        </p:spPr>
        <p:txBody>
          <a:bodyPr wrap="none" anchor="ctr"/>
          <a:lstStyle/>
          <a:p>
            <a:endParaRPr lang="en-US"/>
          </a:p>
        </p:txBody>
      </p:sp>
      <p:grpSp>
        <p:nvGrpSpPr>
          <p:cNvPr id="15" name="Group 8"/>
          <p:cNvGrpSpPr>
            <a:grpSpLocks/>
          </p:cNvGrpSpPr>
          <p:nvPr/>
        </p:nvGrpSpPr>
        <p:grpSpPr bwMode="auto">
          <a:xfrm>
            <a:off x="5334000" y="2209800"/>
            <a:ext cx="2057400" cy="1447800"/>
            <a:chOff x="4176" y="2064"/>
            <a:chExt cx="1296" cy="912"/>
          </a:xfrm>
        </p:grpSpPr>
        <p:sp>
          <p:nvSpPr>
            <p:cNvPr id="16" name="Rectangle 9"/>
            <p:cNvSpPr>
              <a:spLocks noChangeArrowheads="1"/>
            </p:cNvSpPr>
            <p:nvPr/>
          </p:nvSpPr>
          <p:spPr bwMode="auto">
            <a:xfrm>
              <a:off x="4176" y="2112"/>
              <a:ext cx="1296" cy="816"/>
            </a:xfrm>
            <a:prstGeom prst="rect">
              <a:avLst/>
            </a:prstGeom>
            <a:solidFill>
              <a:schemeClr val="bg1"/>
            </a:solidFill>
            <a:ln w="38100">
              <a:solidFill>
                <a:schemeClr val="bg1"/>
              </a:solidFill>
              <a:miter lim="800000"/>
              <a:headEnd/>
              <a:tailEnd/>
            </a:ln>
          </p:spPr>
          <p:txBody>
            <a:bodyPr wrap="none" anchor="ctr"/>
            <a:lstStyle/>
            <a:p>
              <a:pPr algn="ctr" eaLnBrk="0" hangingPunct="0"/>
              <a:endParaRPr lang="en-US" sz="2000"/>
            </a:p>
          </p:txBody>
        </p:sp>
        <p:sp>
          <p:nvSpPr>
            <p:cNvPr id="17" name="Oval 10"/>
            <p:cNvSpPr>
              <a:spLocks noChangeArrowheads="1"/>
            </p:cNvSpPr>
            <p:nvPr/>
          </p:nvSpPr>
          <p:spPr bwMode="auto">
            <a:xfrm>
              <a:off x="4224" y="2064"/>
              <a:ext cx="1056" cy="912"/>
            </a:xfrm>
            <a:prstGeom prst="ellipse">
              <a:avLst/>
            </a:prstGeom>
            <a:solidFill>
              <a:srgbClr val="00FF99"/>
            </a:solidFill>
            <a:ln w="38100">
              <a:solidFill>
                <a:schemeClr val="tx1"/>
              </a:solidFill>
              <a:round/>
              <a:headEnd/>
              <a:tailEnd/>
            </a:ln>
          </p:spPr>
          <p:txBody>
            <a:bodyPr wrap="none" anchor="ctr"/>
            <a:lstStyle/>
            <a:p>
              <a:pPr algn="ctr" eaLnBrk="0" hangingPunct="0"/>
              <a:r>
                <a:rPr lang="en-US" sz="2000" b="1" smtClean="0">
                  <a:solidFill>
                    <a:schemeClr val="tx1"/>
                  </a:solidFill>
                </a:rPr>
                <a:t>Resource B</a:t>
              </a:r>
              <a:endParaRPr lang="en-US" dirty="0">
                <a:solidFill>
                  <a:schemeClr val="tx1"/>
                </a:solidFill>
              </a:endParaRPr>
            </a:p>
          </p:txBody>
        </p:sp>
      </p:grpSp>
      <p:sp>
        <p:nvSpPr>
          <p:cNvPr id="18" name="Oval 4"/>
          <p:cNvSpPr>
            <a:spLocks noChangeArrowheads="1"/>
          </p:cNvSpPr>
          <p:nvPr/>
        </p:nvSpPr>
        <p:spPr bwMode="auto">
          <a:xfrm>
            <a:off x="1543050" y="4038600"/>
            <a:ext cx="1676400" cy="1447800"/>
          </a:xfrm>
          <a:prstGeom prst="ellipse">
            <a:avLst/>
          </a:prstGeom>
          <a:solidFill>
            <a:srgbClr val="00FF99"/>
          </a:solidFill>
          <a:ln w="38100">
            <a:solidFill>
              <a:schemeClr val="tx1"/>
            </a:solidFill>
            <a:round/>
            <a:headEnd/>
            <a:tailEnd/>
          </a:ln>
        </p:spPr>
        <p:txBody>
          <a:bodyPr wrap="none" anchor="ctr"/>
          <a:lstStyle/>
          <a:p>
            <a:pPr algn="ctr" eaLnBrk="0" hangingPunct="0"/>
            <a:r>
              <a:rPr lang="en-US" sz="2400" b="1" dirty="0">
                <a:solidFill>
                  <a:schemeClr val="tx1"/>
                </a:solidFill>
              </a:rPr>
              <a:t>Resource</a:t>
            </a:r>
            <a:endParaRPr lang="en-US" dirty="0">
              <a:solidFill>
                <a:schemeClr val="tx1"/>
              </a:solidFill>
            </a:endParaRPr>
          </a:p>
        </p:txBody>
      </p:sp>
      <p:sp>
        <p:nvSpPr>
          <p:cNvPr id="19" name="Line 5"/>
          <p:cNvSpPr>
            <a:spLocks noChangeShapeType="1"/>
          </p:cNvSpPr>
          <p:nvPr/>
        </p:nvSpPr>
        <p:spPr bwMode="auto">
          <a:xfrm>
            <a:off x="3219450" y="4800600"/>
            <a:ext cx="2133600" cy="0"/>
          </a:xfrm>
          <a:prstGeom prst="line">
            <a:avLst/>
          </a:prstGeom>
          <a:noFill/>
          <a:ln w="38100">
            <a:solidFill>
              <a:schemeClr val="tx1"/>
            </a:solidFill>
            <a:round/>
            <a:headEnd/>
            <a:tailEnd type="triangle" w="med" len="med"/>
          </a:ln>
        </p:spPr>
        <p:txBody>
          <a:bodyPr wrap="none" anchor="ctr"/>
          <a:lstStyle/>
          <a:p>
            <a:endParaRPr lang="en-US"/>
          </a:p>
        </p:txBody>
      </p:sp>
      <p:sp>
        <p:nvSpPr>
          <p:cNvPr id="20" name="Text Box 6"/>
          <p:cNvSpPr txBox="1">
            <a:spLocks noChangeArrowheads="1"/>
          </p:cNvSpPr>
          <p:nvPr/>
        </p:nvSpPr>
        <p:spPr bwMode="auto">
          <a:xfrm>
            <a:off x="3429000" y="4267200"/>
            <a:ext cx="1895071" cy="400110"/>
          </a:xfrm>
          <a:prstGeom prst="rect">
            <a:avLst/>
          </a:prstGeom>
          <a:noFill/>
          <a:ln w="38100">
            <a:noFill/>
            <a:miter lim="800000"/>
            <a:headEnd/>
            <a:tailEnd/>
          </a:ln>
        </p:spPr>
        <p:txBody>
          <a:bodyPr wrap="none" anchor="ctr">
            <a:spAutoFit/>
          </a:bodyPr>
          <a:lstStyle/>
          <a:p>
            <a:pPr algn="ctr" eaLnBrk="0" hangingPunct="0"/>
            <a:r>
              <a:rPr lang="en-US" sz="2000" b="1" smtClean="0">
                <a:solidFill>
                  <a:schemeClr val="tx1"/>
                </a:solidFill>
              </a:rPr>
              <a:t>described by</a:t>
            </a:r>
            <a:r>
              <a:rPr lang="en-US" sz="2000" smtClean="0"/>
              <a:t>y</a:t>
            </a:r>
            <a:endParaRPr lang="en-US" sz="2000" dirty="0"/>
          </a:p>
        </p:txBody>
      </p:sp>
      <p:sp>
        <p:nvSpPr>
          <p:cNvPr id="24" name="Oval 4"/>
          <p:cNvSpPr>
            <a:spLocks noChangeArrowheads="1"/>
          </p:cNvSpPr>
          <p:nvPr/>
        </p:nvSpPr>
        <p:spPr bwMode="auto">
          <a:xfrm>
            <a:off x="1524000" y="4038600"/>
            <a:ext cx="1676400" cy="1447800"/>
          </a:xfrm>
          <a:prstGeom prst="ellipse">
            <a:avLst/>
          </a:prstGeom>
          <a:solidFill>
            <a:srgbClr val="00FF99"/>
          </a:solidFill>
          <a:ln w="38100">
            <a:solidFill>
              <a:schemeClr val="tx1"/>
            </a:solidFill>
            <a:round/>
            <a:headEnd/>
            <a:tailEnd/>
          </a:ln>
        </p:spPr>
        <p:txBody>
          <a:bodyPr wrap="none" anchor="ctr"/>
          <a:lstStyle/>
          <a:p>
            <a:pPr algn="ctr" eaLnBrk="0" hangingPunct="0"/>
            <a:r>
              <a:rPr lang="en-US" sz="2000" b="1" smtClean="0">
                <a:solidFill>
                  <a:schemeClr val="tx1"/>
                </a:solidFill>
              </a:rPr>
              <a:t>Resource A</a:t>
            </a:r>
            <a:endParaRPr lang="en-US" dirty="0">
              <a:solidFill>
                <a:schemeClr val="tx1"/>
              </a:solidFill>
            </a:endParaRPr>
          </a:p>
        </p:txBody>
      </p:sp>
      <p:sp>
        <p:nvSpPr>
          <p:cNvPr id="25" name="Line 5"/>
          <p:cNvSpPr>
            <a:spLocks noChangeShapeType="1"/>
          </p:cNvSpPr>
          <p:nvPr/>
        </p:nvSpPr>
        <p:spPr bwMode="auto">
          <a:xfrm>
            <a:off x="3200400" y="4800600"/>
            <a:ext cx="2133600" cy="0"/>
          </a:xfrm>
          <a:prstGeom prst="line">
            <a:avLst/>
          </a:prstGeom>
          <a:noFill/>
          <a:ln w="38100">
            <a:solidFill>
              <a:schemeClr val="tx1"/>
            </a:solidFill>
            <a:round/>
            <a:headEnd/>
            <a:tailEnd type="triangle" w="med" len="med"/>
          </a:ln>
        </p:spPr>
        <p:txBody>
          <a:bodyPr wrap="none" anchor="ctr"/>
          <a:lstStyle/>
          <a:p>
            <a:endParaRPr lang="en-US"/>
          </a:p>
        </p:txBody>
      </p:sp>
      <p:sp>
        <p:nvSpPr>
          <p:cNvPr id="30" name="Rectangle 29"/>
          <p:cNvSpPr/>
          <p:nvPr/>
        </p:nvSpPr>
        <p:spPr bwMode="auto">
          <a:xfrm>
            <a:off x="5334000" y="4267200"/>
            <a:ext cx="1905000" cy="12192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Arial" charset="0"/>
              <a:buNone/>
              <a:tabLst/>
            </a:pPr>
            <a:endParaRPr lang="en-US" sz="2400" smtClean="0">
              <a:solidFill>
                <a:schemeClr val="tx1"/>
              </a:solidFill>
            </a:endParaRPr>
          </a:p>
          <a:p>
            <a:pPr marL="0" marR="0" indent="0" algn="l" defTabSz="457200" rtl="0" eaLnBrk="1" fontAlgn="base" latinLnBrk="0" hangingPunct="1">
              <a:lnSpc>
                <a:spcPct val="100000"/>
              </a:lnSpc>
              <a:spcBef>
                <a:spcPct val="0"/>
              </a:spcBef>
              <a:spcAft>
                <a:spcPct val="0"/>
              </a:spcAft>
              <a:buClr>
                <a:srgbClr val="000000"/>
              </a:buClr>
              <a:buSzPct val="100000"/>
              <a:buFont typeface="Arial" charset="0"/>
              <a:buNone/>
              <a:tabLst/>
            </a:pPr>
            <a:r>
              <a:rPr kumimoji="0" lang="en-US" sz="2400" b="0" i="0" u="none" strike="noStrike" cap="none" normalizeH="0" smtClean="0">
                <a:ln>
                  <a:noFill/>
                </a:ln>
                <a:solidFill>
                  <a:schemeClr val="tx1"/>
                </a:solidFill>
                <a:effectLst/>
                <a:latin typeface="Arial" charset="0"/>
                <a:cs typeface="Lucida Sans Unicode" charset="0"/>
              </a:rPr>
              <a:t> Some text</a:t>
            </a:r>
            <a:endParaRPr kumimoji="0" lang="en-US" sz="2400" b="0" i="0" u="none" strike="noStrike" cap="none" normalizeH="0" baseline="0" dirty="0" smtClean="0">
              <a:ln>
                <a:noFill/>
              </a:ln>
              <a:solidFill>
                <a:schemeClr val="tx1"/>
              </a:solidFill>
              <a:effectLst/>
              <a:latin typeface="Arial" charset="0"/>
              <a:cs typeface="Lucida Sans Unicode" charset="0"/>
            </a:endParaRPr>
          </a:p>
        </p:txBody>
      </p:sp>
      <p:sp>
        <p:nvSpPr>
          <p:cNvPr id="33" name="TextBox 32"/>
          <p:cNvSpPr txBox="1"/>
          <p:nvPr/>
        </p:nvSpPr>
        <p:spPr>
          <a:xfrm>
            <a:off x="152400" y="5943600"/>
            <a:ext cx="7425431" cy="461665"/>
          </a:xfrm>
          <a:prstGeom prst="rect">
            <a:avLst/>
          </a:prstGeom>
          <a:noFill/>
        </p:spPr>
        <p:txBody>
          <a:bodyPr wrap="none" rtlCol="0">
            <a:spAutoFit/>
          </a:bodyPr>
          <a:lstStyle/>
          <a:p>
            <a:r>
              <a:rPr lang="en-US" sz="2400" smtClean="0">
                <a:solidFill>
                  <a:schemeClr val="tx1"/>
                </a:solidFill>
              </a:rPr>
              <a:t>“Related to” and “described by” are “RDF properties”.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p:spPr>
        <p:txBody>
          <a:bodyPr/>
          <a:lstStyle/>
          <a:p>
            <a:fld id="{433B37A9-46E3-4809-9467-30E313F6904B}" type="slidenum">
              <a:rPr lang="en-US" smtClean="0"/>
              <a:pPr/>
              <a:t>20</a:t>
            </a:fld>
            <a:endParaRPr lang="en-US" smtClean="0"/>
          </a:p>
        </p:txBody>
      </p:sp>
      <p:sp>
        <p:nvSpPr>
          <p:cNvPr id="33795" name="Rectangle 1"/>
          <p:cNvSpPr>
            <a:spLocks noGrp="1" noChangeArrowheads="1"/>
          </p:cNvSpPr>
          <p:nvPr>
            <p:ph type="title"/>
          </p:nvPr>
        </p:nvSpPr>
        <p:spPr>
          <a:xfrm>
            <a:off x="1142999" y="147638"/>
            <a:ext cx="7848601" cy="57150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Linked Data Cloud, September 2008</a:t>
            </a:r>
          </a:p>
        </p:txBody>
      </p:sp>
      <p:pic>
        <p:nvPicPr>
          <p:cNvPr id="33796" name="Picture 2"/>
          <p:cNvPicPr>
            <a:picLocks noChangeAspect="1" noChangeArrowheads="1"/>
          </p:cNvPicPr>
          <p:nvPr/>
        </p:nvPicPr>
        <p:blipFill>
          <a:blip r:embed="rId3"/>
          <a:srcRect/>
          <a:stretch>
            <a:fillRect/>
          </a:stretch>
        </p:blipFill>
        <p:spPr bwMode="auto">
          <a:xfrm>
            <a:off x="947738" y="838200"/>
            <a:ext cx="7272337" cy="54657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p>
            <a:fld id="{79FF6FF6-D3A8-434C-B2B0-6EAE21EE420D}" type="slidenum">
              <a:rPr lang="en-US" smtClean="0"/>
              <a:pPr/>
              <a:t>21</a:t>
            </a:fld>
            <a:endParaRPr lang="en-US" smtClean="0"/>
          </a:p>
        </p:txBody>
      </p:sp>
      <p:sp>
        <p:nvSpPr>
          <p:cNvPr id="34819" name="Rectangle 1"/>
          <p:cNvSpPr>
            <a:spLocks noGrp="1" noChangeArrowheads="1"/>
          </p:cNvSpPr>
          <p:nvPr>
            <p:ph type="title"/>
          </p:nvPr>
        </p:nvSpPr>
        <p:spPr>
          <a:xfrm>
            <a:off x="1143000" y="179388"/>
            <a:ext cx="7620000" cy="57150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Linked Data Cloud, March 2009</a:t>
            </a:r>
          </a:p>
        </p:txBody>
      </p:sp>
      <p:pic>
        <p:nvPicPr>
          <p:cNvPr id="34820" name="Picture 2"/>
          <p:cNvPicPr>
            <a:picLocks noChangeAspect="1" noChangeArrowheads="1"/>
          </p:cNvPicPr>
          <p:nvPr/>
        </p:nvPicPr>
        <p:blipFill>
          <a:blip r:embed="rId3"/>
          <a:srcRect/>
          <a:stretch>
            <a:fillRect/>
          </a:stretch>
        </p:blipFill>
        <p:spPr bwMode="auto">
          <a:xfrm>
            <a:off x="947738" y="838200"/>
            <a:ext cx="7272337" cy="54657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0"/>
          </p:nvPr>
        </p:nvSpPr>
        <p:spPr>
          <a:noFill/>
        </p:spPr>
        <p:txBody>
          <a:bodyPr/>
          <a:lstStyle/>
          <a:p>
            <a:fld id="{0064D68F-AE61-4481-BD75-098EE0C0190A}" type="slidenum">
              <a:rPr lang="en-US" smtClean="0"/>
              <a:pPr/>
              <a:t>22</a:t>
            </a:fld>
            <a:endParaRPr lang="en-US" smtClean="0"/>
          </a:p>
        </p:txBody>
      </p:sp>
      <p:sp>
        <p:nvSpPr>
          <p:cNvPr id="35843" name="Rectangle 1"/>
          <p:cNvSpPr>
            <a:spLocks noGrp="1" noChangeArrowheads="1"/>
          </p:cNvSpPr>
          <p:nvPr>
            <p:ph type="title"/>
          </p:nvPr>
        </p:nvSpPr>
        <p:spPr>
          <a:xfrm>
            <a:off x="1219199" y="179388"/>
            <a:ext cx="7924801" cy="65405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Application-specific parts of the cloud</a:t>
            </a:r>
          </a:p>
        </p:txBody>
      </p:sp>
      <p:sp>
        <p:nvSpPr>
          <p:cNvPr id="35844" name="Rectangle 2"/>
          <p:cNvSpPr>
            <a:spLocks noGrp="1" noChangeArrowheads="1"/>
          </p:cNvSpPr>
          <p:nvPr>
            <p:ph type="body" idx="1"/>
          </p:nvPr>
        </p:nvSpPr>
        <p:spPr>
          <a:xfrm>
            <a:off x="161925" y="815975"/>
            <a:ext cx="8816975" cy="5368925"/>
          </a:xfrm>
        </p:spPr>
        <p:txBody>
          <a:bodyPr/>
          <a:lstStyle/>
          <a:p>
            <a:pPr marL="412750" indent="-307975" eaLnBrk="1" hangingPunct="1">
              <a:lnSpc>
                <a:spcPct val="93000"/>
              </a:lnSpc>
              <a:spcBef>
                <a:spcPct val="0"/>
              </a:spcBef>
              <a:spcAft>
                <a:spcPts val="1288"/>
              </a:spcAft>
              <a:buClr>
                <a:srgbClr val="000000"/>
              </a:buClr>
              <a:buSzPct val="45000"/>
              <a:buFont typeface="Symbol" charset="2"/>
              <a:buNone/>
              <a:tabLst>
                <a:tab pos="542925" algn="l"/>
                <a:tab pos="1000125" algn="l"/>
                <a:tab pos="1457325" algn="l"/>
                <a:tab pos="1914525" algn="l"/>
                <a:tab pos="2371725" algn="l"/>
                <a:tab pos="2828925" algn="l"/>
                <a:tab pos="3286125" algn="l"/>
                <a:tab pos="3743325" algn="l"/>
                <a:tab pos="4200525" algn="l"/>
                <a:tab pos="4657725" algn="l"/>
                <a:tab pos="5114925" algn="l"/>
                <a:tab pos="5573713" algn="l"/>
                <a:tab pos="6030913" algn="l"/>
                <a:tab pos="6488113" algn="l"/>
                <a:tab pos="6945313" algn="l"/>
                <a:tab pos="7402513" algn="l"/>
                <a:tab pos="7859713" algn="l"/>
                <a:tab pos="8316913" algn="l"/>
                <a:tab pos="8774113" algn="l"/>
                <a:tab pos="9231313" algn="l"/>
              </a:tabLst>
            </a:pPr>
            <a:r>
              <a:rPr lang="en-GB" smtClean="0"/>
              <a:t>                “Bio”-related datasets</a:t>
            </a:r>
          </a:p>
          <a:p>
            <a:pPr marL="844550" lvl="1" indent="-282575" eaLnBrk="1" hangingPunct="1">
              <a:lnSpc>
                <a:spcPct val="93000"/>
              </a:lnSpc>
              <a:spcBef>
                <a:spcPct val="0"/>
              </a:spcBef>
              <a:spcAft>
                <a:spcPts val="575"/>
              </a:spcAft>
              <a:buSzPct val="45000"/>
              <a:buFont typeface="Symbol" charset="2"/>
              <a:buNone/>
              <a:tabLst>
                <a:tab pos="542925" algn="l"/>
                <a:tab pos="1000125" algn="l"/>
                <a:tab pos="1457325" algn="l"/>
                <a:tab pos="1914525" algn="l"/>
                <a:tab pos="2371725" algn="l"/>
                <a:tab pos="2828925" algn="l"/>
                <a:tab pos="3286125" algn="l"/>
                <a:tab pos="3743325" algn="l"/>
                <a:tab pos="4200525" algn="l"/>
                <a:tab pos="4657725" algn="l"/>
                <a:tab pos="5114925" algn="l"/>
                <a:tab pos="5573713" algn="l"/>
                <a:tab pos="6030913" algn="l"/>
                <a:tab pos="6488113" algn="l"/>
                <a:tab pos="6945313" algn="l"/>
                <a:tab pos="7402513" algn="l"/>
                <a:tab pos="7859713" algn="l"/>
                <a:tab pos="8316913" algn="l"/>
                <a:tab pos="8774113" algn="l"/>
                <a:tab pos="9231313" algn="l"/>
              </a:tabLst>
            </a:pPr>
            <a:r>
              <a:rPr lang="en-GB" sz="1800" smtClean="0"/>
              <a:t>           Thanks to “Linking Open Drug Data” task force of the HCLS at W3C</a:t>
            </a:r>
          </a:p>
        </p:txBody>
      </p:sp>
      <p:pic>
        <p:nvPicPr>
          <p:cNvPr id="35845" name="Picture 3"/>
          <p:cNvPicPr>
            <a:picLocks noChangeAspect="1" noChangeArrowheads="1"/>
          </p:cNvPicPr>
          <p:nvPr/>
        </p:nvPicPr>
        <p:blipFill>
          <a:blip r:embed="rId3"/>
          <a:srcRect/>
          <a:stretch>
            <a:fillRect/>
          </a:stretch>
        </p:blipFill>
        <p:spPr bwMode="auto">
          <a:xfrm>
            <a:off x="1912938" y="1800225"/>
            <a:ext cx="5599112" cy="4319588"/>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smtClean="0"/>
              <a:t>Embedded metadata and</a:t>
            </a:r>
            <a:br>
              <a:rPr lang="en-US" smtClean="0"/>
            </a:br>
            <a:r>
              <a:rPr lang="en-US" smtClean="0"/>
              <a:t>structured search</a:t>
            </a:r>
          </a:p>
        </p:txBody>
      </p:sp>
      <p:sp>
        <p:nvSpPr>
          <p:cNvPr id="23555" name="Text Placeholder 2"/>
          <p:cNvSpPr>
            <a:spLocks noGrp="1"/>
          </p:cNvSpPr>
          <p:nvPr>
            <p:ph type="body" idx="1"/>
          </p:nvPr>
        </p:nvSpPr>
        <p:spPr/>
        <p:txBody>
          <a:bodyPr/>
          <a:lstStyle/>
          <a:p>
            <a:pPr eaLnBrk="1" hangingPunct="1"/>
            <a:endParaRPr lang="en-US"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idx="4294967295"/>
          </p:nvPr>
        </p:nvSpPr>
        <p:spPr>
          <a:xfrm>
            <a:off x="1219200" y="313953"/>
            <a:ext cx="7456800" cy="1054191"/>
          </a:xfrm>
          <a:ln/>
        </p:spPr>
        <p:txBody>
          <a:bodyPr/>
          <a:lstStyle/>
          <a:p>
            <a:pPr>
              <a:lnSpc>
                <a:spcPct val="87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3300" dirty="0" smtClean="0"/>
              <a:t>Extracting triples from Web pages</a:t>
            </a:r>
            <a:endParaRPr lang="en-GB" sz="3300" dirty="0"/>
          </a:p>
        </p:txBody>
      </p:sp>
      <p:sp>
        <p:nvSpPr>
          <p:cNvPr id="11266" name="Rectangle 2"/>
          <p:cNvSpPr>
            <a:spLocks noGrp="1" noChangeArrowheads="1"/>
          </p:cNvSpPr>
          <p:nvPr>
            <p:ph type="body" idx="4294967295"/>
          </p:nvPr>
        </p:nvSpPr>
        <p:spPr>
          <a:xfrm>
            <a:off x="456481" y="1604329"/>
            <a:ext cx="8360640" cy="4450067"/>
          </a:xfrm>
          <a:ln/>
        </p:spPr>
        <p:txBody>
          <a:bodyPr/>
          <a:lstStyle/>
          <a:p>
            <a:pPr>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b="1" dirty="0"/>
              <a:t>GRDDL </a:t>
            </a:r>
            <a:r>
              <a:rPr lang="en-GB" dirty="0"/>
              <a:t>(Gleaning Resource Descriptions from Dialects of Languages)‏</a:t>
            </a:r>
          </a:p>
          <a:p>
            <a:pPr lvl="1">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sz="2000" dirty="0"/>
              <a:t>Mechanism for extracting structured data from XML and XHTML documents and converting that data (via an XSLT script) into RDF</a:t>
            </a:r>
          </a:p>
          <a:p>
            <a:pPr>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b="1" dirty="0" err="1"/>
              <a:t>RDFa</a:t>
            </a:r>
            <a:r>
              <a:rPr lang="en-GB" dirty="0"/>
              <a:t> (“RDF-in-attributes”)‏</a:t>
            </a:r>
          </a:p>
          <a:p>
            <a:pPr lvl="1">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sz="2000" dirty="0"/>
              <a:t>Embeds RDF-structured data into Web pages</a:t>
            </a:r>
          </a:p>
          <a:p>
            <a:pPr lvl="1">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sz="2000" dirty="0"/>
              <a:t>Extends XHTML with attributes for carrying RDF data</a:t>
            </a:r>
          </a:p>
          <a:p>
            <a:pPr lvl="1">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sz="2000" dirty="0"/>
              <a:t>Data can be cut-and-paste between RDF-aware </a:t>
            </a:r>
            <a:r>
              <a:rPr lang="en-GB" sz="2000" dirty="0" smtClean="0"/>
              <a:t>applications</a:t>
            </a:r>
          </a:p>
          <a:p>
            <a:pPr lvl="1">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smtClean="0"/>
              <a:t>Humans see a normal-looking Web page.  Machines can download the embedded RDF data.</a:t>
            </a:r>
            <a:endParaRPr lang="en-GB" sz="2000" dirty="0"/>
          </a:p>
          <a:p>
            <a:pPr>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b="1" dirty="0" err="1" smtClean="0"/>
              <a:t>Microformats</a:t>
            </a:r>
            <a:endParaRPr lang="en-GB" b="1" dirty="0"/>
          </a:p>
          <a:p>
            <a:pPr lvl="1">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sz="2000" dirty="0"/>
              <a:t>Small XML formats to embed in Web pages</a:t>
            </a:r>
          </a:p>
          <a:p>
            <a:pPr lvl="1">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sz="2000" dirty="0"/>
              <a:t>Work well for well-defined contact (</a:t>
            </a:r>
            <a:r>
              <a:rPr lang="en-GB" sz="2000" dirty="0" err="1"/>
              <a:t>hCard</a:t>
            </a:r>
            <a:r>
              <a:rPr lang="en-GB" sz="2000" dirty="0"/>
              <a:t>) or calendar (</a:t>
            </a:r>
            <a:r>
              <a:rPr lang="en-GB" sz="2000" dirty="0" err="1"/>
              <a:t>hCal</a:t>
            </a:r>
            <a:r>
              <a:rPr lang="en-GB" sz="2000" dirty="0"/>
              <a:t>) information, but fields not designed to be shared across formats</a:t>
            </a:r>
          </a:p>
          <a:p>
            <a:pPr lvl="1">
              <a:lnSpc>
                <a:spcPct val="87000"/>
              </a:lnSpc>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sz="2000" dirty="0"/>
              <a:t>GRDDL can be used to extract RDF triples from </a:t>
            </a:r>
            <a:r>
              <a:rPr lang="en-GB" sz="2000" dirty="0" err="1"/>
              <a:t>Microformats</a:t>
            </a:r>
            <a:endParaRPr lang="en-GB" sz="20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2"/>
          <p:cNvSpPr>
            <a:spLocks noGrp="1"/>
          </p:cNvSpPr>
          <p:nvPr>
            <p:ph type="sldNum" sz="quarter" idx="10"/>
          </p:nvPr>
        </p:nvSpPr>
        <p:spPr>
          <a:noFill/>
        </p:spPr>
        <p:txBody>
          <a:bodyPr/>
          <a:lstStyle/>
          <a:p>
            <a:fld id="{B0FC0B15-A25F-4D20-9760-E14F93482359}" type="slidenum">
              <a:rPr lang="en-US" smtClean="0"/>
              <a:pPr/>
              <a:t>25</a:t>
            </a:fld>
            <a:endParaRPr lang="en-US" smtClean="0"/>
          </a:p>
        </p:txBody>
      </p:sp>
      <p:sp>
        <p:nvSpPr>
          <p:cNvPr id="40963" name="Rectangle 1"/>
          <p:cNvSpPr>
            <a:spLocks noGrp="1" noChangeArrowheads="1"/>
          </p:cNvSpPr>
          <p:nvPr>
            <p:ph type="title"/>
          </p:nvPr>
        </p:nvSpPr>
        <p:spPr>
          <a:xfrm>
            <a:off x="1371600" y="65088"/>
            <a:ext cx="7543800" cy="65405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GRDDL transformation scripts…</a:t>
            </a:r>
          </a:p>
        </p:txBody>
      </p:sp>
      <p:grpSp>
        <p:nvGrpSpPr>
          <p:cNvPr id="2" name="Group 2"/>
          <p:cNvGrpSpPr>
            <a:grpSpLocks/>
          </p:cNvGrpSpPr>
          <p:nvPr/>
        </p:nvGrpSpPr>
        <p:grpSpPr bwMode="auto">
          <a:xfrm>
            <a:off x="903288" y="809625"/>
            <a:ext cx="7389812" cy="5129213"/>
            <a:chOff x="569" y="510"/>
            <a:chExt cx="4655" cy="3231"/>
          </a:xfrm>
        </p:grpSpPr>
        <p:pic>
          <p:nvPicPr>
            <p:cNvPr id="17411" name="Picture 3"/>
            <p:cNvPicPr>
              <a:picLocks noChangeAspect="1" noChangeArrowheads="1"/>
            </p:cNvPicPr>
            <p:nvPr/>
          </p:nvPicPr>
          <p:blipFill>
            <a:blip r:embed="rId3"/>
            <a:srcRect/>
            <a:stretch>
              <a:fillRect/>
            </a:stretch>
          </p:blipFill>
          <p:spPr bwMode="auto">
            <a:xfrm>
              <a:off x="569" y="510"/>
              <a:ext cx="4656" cy="3232"/>
            </a:xfrm>
            <a:prstGeom prst="rect">
              <a:avLst/>
            </a:prstGeom>
            <a:noFill/>
            <a:ln w="9525">
              <a:noFill/>
              <a:round/>
              <a:headEnd/>
              <a:tailEnd/>
            </a:ln>
            <a:effectLst>
              <a:outerShdw dist="101823" dir="2700000" algn="ctr" rotWithShape="0">
                <a:srgbClr val="C0C0C0"/>
              </a:outerShdw>
            </a:effectLst>
          </p:spPr>
        </p:pic>
        <p:sp>
          <p:nvSpPr>
            <p:cNvPr id="17412" name="Freeform 4"/>
            <p:cNvSpPr>
              <a:spLocks noChangeArrowheads="1"/>
            </p:cNvSpPr>
            <p:nvPr/>
          </p:nvSpPr>
          <p:spPr bwMode="auto">
            <a:xfrm>
              <a:off x="3539" y="2677"/>
              <a:ext cx="1378" cy="935"/>
            </a:xfrm>
            <a:custGeom>
              <a:avLst/>
              <a:gdLst/>
              <a:ahLst/>
              <a:cxnLst>
                <a:cxn ang="0">
                  <a:pos x="207" y="138"/>
                </a:cxn>
                <a:cxn ang="0">
                  <a:pos x="9" y="1678"/>
                </a:cxn>
                <a:cxn ang="0">
                  <a:pos x="365" y="3139"/>
                </a:cxn>
                <a:cxn ang="0">
                  <a:pos x="1712" y="4285"/>
                </a:cxn>
                <a:cxn ang="0">
                  <a:pos x="3019" y="4798"/>
                </a:cxn>
                <a:cxn ang="0">
                  <a:pos x="4366" y="4245"/>
                </a:cxn>
                <a:cxn ang="0">
                  <a:pos x="5752" y="3297"/>
                </a:cxn>
                <a:cxn ang="0">
                  <a:pos x="6346" y="1876"/>
                </a:cxn>
                <a:cxn ang="0">
                  <a:pos x="6504" y="533"/>
                </a:cxn>
                <a:cxn ang="0">
                  <a:pos x="5197" y="138"/>
                </a:cxn>
                <a:cxn ang="0">
                  <a:pos x="3930" y="58"/>
                </a:cxn>
                <a:cxn ang="0">
                  <a:pos x="2623" y="138"/>
                </a:cxn>
                <a:cxn ang="0">
                  <a:pos x="1157" y="256"/>
                </a:cxn>
                <a:cxn ang="0">
                  <a:pos x="682" y="295"/>
                </a:cxn>
                <a:cxn ang="0">
                  <a:pos x="285" y="374"/>
                </a:cxn>
                <a:cxn ang="0">
                  <a:pos x="48" y="414"/>
                </a:cxn>
              </a:cxnLst>
              <a:rect l="0" t="0" r="r" b="b"/>
              <a:pathLst>
                <a:path w="6699" h="4925">
                  <a:moveTo>
                    <a:pt x="207" y="138"/>
                  </a:moveTo>
                  <a:cubicBezTo>
                    <a:pt x="89" y="640"/>
                    <a:pt x="19" y="1150"/>
                    <a:pt x="9" y="1678"/>
                  </a:cubicBezTo>
                  <a:cubicBezTo>
                    <a:pt x="0" y="2197"/>
                    <a:pt x="92" y="2714"/>
                    <a:pt x="365" y="3139"/>
                  </a:cubicBezTo>
                  <a:cubicBezTo>
                    <a:pt x="690" y="3645"/>
                    <a:pt x="1239" y="3935"/>
                    <a:pt x="1712" y="4285"/>
                  </a:cubicBezTo>
                  <a:cubicBezTo>
                    <a:pt x="2090" y="4565"/>
                    <a:pt x="2558" y="4693"/>
                    <a:pt x="3019" y="4798"/>
                  </a:cubicBezTo>
                  <a:cubicBezTo>
                    <a:pt x="3574" y="4924"/>
                    <a:pt x="3959" y="4486"/>
                    <a:pt x="4366" y="4245"/>
                  </a:cubicBezTo>
                  <a:cubicBezTo>
                    <a:pt x="4846" y="3961"/>
                    <a:pt x="5376" y="3730"/>
                    <a:pt x="5752" y="3297"/>
                  </a:cubicBezTo>
                  <a:cubicBezTo>
                    <a:pt x="6096" y="2901"/>
                    <a:pt x="6236" y="2380"/>
                    <a:pt x="6346" y="1876"/>
                  </a:cubicBezTo>
                  <a:cubicBezTo>
                    <a:pt x="6442" y="1432"/>
                    <a:pt x="6698" y="941"/>
                    <a:pt x="6504" y="533"/>
                  </a:cubicBezTo>
                  <a:cubicBezTo>
                    <a:pt x="6289" y="79"/>
                    <a:pt x="5646" y="221"/>
                    <a:pt x="5197" y="138"/>
                  </a:cubicBezTo>
                  <a:cubicBezTo>
                    <a:pt x="4781" y="60"/>
                    <a:pt x="4351" y="0"/>
                    <a:pt x="3930" y="58"/>
                  </a:cubicBezTo>
                  <a:cubicBezTo>
                    <a:pt x="3493" y="119"/>
                    <a:pt x="3059" y="79"/>
                    <a:pt x="2623" y="138"/>
                  </a:cubicBezTo>
                  <a:cubicBezTo>
                    <a:pt x="2137" y="202"/>
                    <a:pt x="1645" y="219"/>
                    <a:pt x="1157" y="256"/>
                  </a:cubicBezTo>
                  <a:lnTo>
                    <a:pt x="682" y="295"/>
                  </a:lnTo>
                  <a:lnTo>
                    <a:pt x="285" y="374"/>
                  </a:lnTo>
                  <a:lnTo>
                    <a:pt x="48" y="414"/>
                  </a:lnTo>
                </a:path>
              </a:pathLst>
            </a:custGeom>
            <a:noFill/>
            <a:ln w="72000">
              <a:solidFill>
                <a:srgbClr val="800000"/>
              </a:solidFill>
              <a:round/>
              <a:headEnd/>
              <a:tailEnd/>
            </a:ln>
            <a:effectLst>
              <a:outerShdw dist="101823" dir="2700000" algn="ctr" rotWithShape="0">
                <a:srgbClr val="C0C0C0"/>
              </a:outerShdw>
            </a:effectLst>
          </p:spPr>
          <p:txBody>
            <a:bodyPr wrap="none" anchor="ctr"/>
            <a:lstStyle/>
            <a:p>
              <a:pPr>
                <a:defRPr/>
              </a:pPr>
              <a:endParaRPr lang="en-US"/>
            </a:p>
          </p:txBody>
        </p:sp>
      </p:grpSp>
      <p:sp>
        <p:nvSpPr>
          <p:cNvPr id="7" name="TextBox 6"/>
          <p:cNvSpPr txBox="1"/>
          <p:nvPr/>
        </p:nvSpPr>
        <p:spPr>
          <a:xfrm>
            <a:off x="533400" y="6477000"/>
            <a:ext cx="7448578" cy="400110"/>
          </a:xfrm>
          <a:prstGeom prst="rect">
            <a:avLst/>
          </a:prstGeom>
          <a:noFill/>
        </p:spPr>
        <p:txBody>
          <a:bodyPr wrap="none" rtlCol="0">
            <a:spAutoFit/>
          </a:bodyPr>
          <a:lstStyle/>
          <a:p>
            <a:r>
              <a:rPr lang="en-US" sz="2000" dirty="0" smtClean="0">
                <a:solidFill>
                  <a:srgbClr val="FF0000"/>
                </a:solidFill>
              </a:rPr>
              <a:t>Source: http://www.w3.org/2009/Talks/0615-SanJose-tutorial-IH/</a:t>
            </a:r>
            <a:endParaRPr lang="en-US"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2"/>
          <p:cNvSpPr>
            <a:spLocks noGrp="1"/>
          </p:cNvSpPr>
          <p:nvPr>
            <p:ph type="sldNum" sz="quarter" idx="10"/>
          </p:nvPr>
        </p:nvSpPr>
        <p:spPr>
          <a:noFill/>
        </p:spPr>
        <p:txBody>
          <a:bodyPr/>
          <a:lstStyle/>
          <a:p>
            <a:fld id="{31D87C8D-BC50-45A3-BA8F-79C961782A7E}" type="slidenum">
              <a:rPr lang="en-US" smtClean="0"/>
              <a:pPr/>
              <a:t>26</a:t>
            </a:fld>
            <a:endParaRPr lang="en-US" smtClean="0"/>
          </a:p>
        </p:txBody>
      </p:sp>
      <p:sp>
        <p:nvSpPr>
          <p:cNvPr id="41987" name="Rectangle 1"/>
          <p:cNvSpPr>
            <a:spLocks noGrp="1" noChangeArrowheads="1"/>
          </p:cNvSpPr>
          <p:nvPr>
            <p:ph type="title"/>
          </p:nvPr>
        </p:nvSpPr>
        <p:spPr>
          <a:xfrm>
            <a:off x="1295399" y="179388"/>
            <a:ext cx="7391401" cy="65405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lang="en-GB" smtClean="0"/>
              <a:t>… behind the scenes …</a:t>
            </a:r>
          </a:p>
        </p:txBody>
      </p:sp>
      <p:pic>
        <p:nvPicPr>
          <p:cNvPr id="18434" name="Picture 2"/>
          <p:cNvPicPr>
            <a:picLocks noChangeAspect="1" noChangeArrowheads="1"/>
          </p:cNvPicPr>
          <p:nvPr/>
        </p:nvPicPr>
        <p:blipFill>
          <a:blip r:embed="rId3"/>
          <a:srcRect/>
          <a:stretch>
            <a:fillRect/>
          </a:stretch>
        </p:blipFill>
        <p:spPr bwMode="auto">
          <a:xfrm>
            <a:off x="881063" y="782638"/>
            <a:ext cx="7413625" cy="5337175"/>
          </a:xfrm>
          <a:prstGeom prst="rect">
            <a:avLst/>
          </a:prstGeom>
          <a:noFill/>
          <a:ln w="9525">
            <a:noFill/>
            <a:round/>
            <a:headEnd/>
            <a:tailEnd/>
          </a:ln>
          <a:effectLst>
            <a:outerShdw dist="101823" dir="2700000" algn="ctr" rotWithShape="0">
              <a:srgbClr val="C0C0C0"/>
            </a:outerShdw>
          </a:effectLst>
        </p:spPr>
      </p:pic>
      <p:sp>
        <p:nvSpPr>
          <p:cNvPr id="5" name="TextBox 4"/>
          <p:cNvSpPr txBox="1"/>
          <p:nvPr/>
        </p:nvSpPr>
        <p:spPr>
          <a:xfrm>
            <a:off x="533400" y="6477000"/>
            <a:ext cx="7448578" cy="400110"/>
          </a:xfrm>
          <a:prstGeom prst="rect">
            <a:avLst/>
          </a:prstGeom>
          <a:noFill/>
        </p:spPr>
        <p:txBody>
          <a:bodyPr wrap="none" rtlCol="0">
            <a:spAutoFit/>
          </a:bodyPr>
          <a:lstStyle/>
          <a:p>
            <a:r>
              <a:rPr lang="en-US" sz="2000" dirty="0" smtClean="0">
                <a:solidFill>
                  <a:srgbClr val="FF0000"/>
                </a:solidFill>
              </a:rPr>
              <a:t>Source: http://www.w3.org/2009/Talks/0615-SanJose-tutorial-IH/</a:t>
            </a:r>
            <a:endParaRPr lang="en-US"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2"/>
          <p:cNvSpPr>
            <a:spLocks noGrp="1"/>
          </p:cNvSpPr>
          <p:nvPr>
            <p:ph type="sldNum" sz="quarter" idx="10"/>
          </p:nvPr>
        </p:nvSpPr>
        <p:spPr>
          <a:noFill/>
        </p:spPr>
        <p:txBody>
          <a:bodyPr/>
          <a:lstStyle/>
          <a:p>
            <a:fld id="{974727AA-6173-4CFA-9192-351454DE2190}" type="slidenum">
              <a:rPr lang="en-US" smtClean="0"/>
              <a:pPr/>
              <a:t>27</a:t>
            </a:fld>
            <a:endParaRPr lang="en-US" smtClean="0"/>
          </a:p>
        </p:txBody>
      </p:sp>
      <p:sp>
        <p:nvSpPr>
          <p:cNvPr id="43011" name="Rectangle 1"/>
          <p:cNvSpPr>
            <a:spLocks noGrp="1" noChangeArrowheads="1"/>
          </p:cNvSpPr>
          <p:nvPr>
            <p:ph type="title"/>
          </p:nvPr>
        </p:nvSpPr>
        <p:spPr>
          <a:xfrm>
            <a:off x="1142999" y="246063"/>
            <a:ext cx="7772401" cy="65405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…yielding, through the GRDDL transform</a:t>
            </a:r>
          </a:p>
        </p:txBody>
      </p:sp>
      <p:sp>
        <p:nvSpPr>
          <p:cNvPr id="19458" name="Text Box 2"/>
          <p:cNvSpPr txBox="1">
            <a:spLocks noChangeArrowheads="1"/>
          </p:cNvSpPr>
          <p:nvPr/>
        </p:nvSpPr>
        <p:spPr bwMode="auto">
          <a:xfrm>
            <a:off x="260350" y="1535113"/>
            <a:ext cx="8751888" cy="3155950"/>
          </a:xfrm>
          <a:prstGeom prst="rect">
            <a:avLst/>
          </a:prstGeom>
          <a:solidFill>
            <a:srgbClr val="E6E6FF"/>
          </a:solidFill>
          <a:ln w="9525">
            <a:noFill/>
            <a:round/>
            <a:headEnd/>
            <a:tailEnd/>
          </a:ln>
          <a:effectLst>
            <a:outerShdw dist="101823" dir="2700000" algn="ctr" rotWithShape="0">
              <a:srgbClr val="C0C0C0"/>
            </a:outerShdw>
          </a:effectLst>
        </p:spPr>
        <p:txBody>
          <a:bodyPr wrap="none" lIns="90000" tIns="45000" rIns="90000" bIns="45000"/>
          <a:lstStyle/>
          <a:p>
            <a:pPr>
              <a:lnSpc>
                <a:spcPct val="89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&lt;http://www.w3.org/People/Connolly/#_6768&gt;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a &lt;http://www.w3.org/2002/12/cal/icaltzd#Vevent&gt;;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&lt;http://www.w3.org/2002/12/cal/icaltzd#organizer&gt;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&lt;http://www.w3.org/People/Connolly/#me&gt;;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&lt;http://www.w3.org/2002/12/cal/icaltzd#summary&gt;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"Tools of Change (TOC)";</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&lt;http://www.w3.org/2002/12/cal/icaltzd#dtstart&gt;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"2008-02-10"^^&lt;http://www.w3.org/2001/XMLSchema#date&gt;;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&lt;http://www.w3.org/2002/12/cal/icaltzd#dtend&gt;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"2008-02-14"^^&lt;http://www.w3.org/2001/XMLSchema#date&gt;;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&lt;http://www.w3.org/2002/12/cal/icaltzd#url&gt;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&lt;http://www.w3.org/People/Connolly/#_6768&gt;;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&lt;http://www.w3.org/2002/12/cal/icaltzd#location&gt;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"New York, NY" .</a:t>
            </a:r>
          </a:p>
        </p:txBody>
      </p:sp>
      <p:sp>
        <p:nvSpPr>
          <p:cNvPr id="5" name="TextBox 4"/>
          <p:cNvSpPr txBox="1"/>
          <p:nvPr/>
        </p:nvSpPr>
        <p:spPr>
          <a:xfrm>
            <a:off x="533400" y="6477000"/>
            <a:ext cx="7448578" cy="400110"/>
          </a:xfrm>
          <a:prstGeom prst="rect">
            <a:avLst/>
          </a:prstGeom>
          <a:noFill/>
        </p:spPr>
        <p:txBody>
          <a:bodyPr wrap="none" rtlCol="0">
            <a:spAutoFit/>
          </a:bodyPr>
          <a:lstStyle/>
          <a:p>
            <a:r>
              <a:rPr lang="en-US" sz="2000" dirty="0" smtClean="0">
                <a:solidFill>
                  <a:srgbClr val="FF0000"/>
                </a:solidFill>
              </a:rPr>
              <a:t>Source: http://www.w3.org/2009/Talks/0615-SanJose-tutorial-IH/</a:t>
            </a:r>
            <a:endParaRPr lang="en-US"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2"/>
          <p:cNvSpPr>
            <a:spLocks noGrp="1"/>
          </p:cNvSpPr>
          <p:nvPr>
            <p:ph type="sldNum" sz="quarter" idx="10"/>
          </p:nvPr>
        </p:nvSpPr>
        <p:spPr>
          <a:noFill/>
        </p:spPr>
        <p:txBody>
          <a:bodyPr/>
          <a:lstStyle/>
          <a:p>
            <a:fld id="{E3B98113-5F5C-444A-AB93-C843B9ABAEAC}" type="slidenum">
              <a:rPr lang="en-US" smtClean="0"/>
              <a:pPr/>
              <a:t>28</a:t>
            </a:fld>
            <a:endParaRPr lang="en-US" smtClean="0"/>
          </a:p>
        </p:txBody>
      </p:sp>
      <p:sp>
        <p:nvSpPr>
          <p:cNvPr id="44035" name="Rectangle 1"/>
          <p:cNvSpPr>
            <a:spLocks noGrp="1" noChangeArrowheads="1"/>
          </p:cNvSpPr>
          <p:nvPr>
            <p:ph type="title"/>
          </p:nvPr>
        </p:nvSpPr>
        <p:spPr>
          <a:xfrm>
            <a:off x="1219200" y="0"/>
            <a:ext cx="7924800" cy="65405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RDFa (RDF attributes) embedded in Web pages</a:t>
            </a:r>
          </a:p>
        </p:txBody>
      </p:sp>
      <p:grpSp>
        <p:nvGrpSpPr>
          <p:cNvPr id="2" name="Group 2"/>
          <p:cNvGrpSpPr>
            <a:grpSpLocks/>
          </p:cNvGrpSpPr>
          <p:nvPr/>
        </p:nvGrpSpPr>
        <p:grpSpPr bwMode="auto">
          <a:xfrm>
            <a:off x="706438" y="776288"/>
            <a:ext cx="7750175" cy="5162550"/>
            <a:chOff x="445" y="489"/>
            <a:chExt cx="4882" cy="3252"/>
          </a:xfrm>
        </p:grpSpPr>
        <p:pic>
          <p:nvPicPr>
            <p:cNvPr id="20483" name="Picture 3"/>
            <p:cNvPicPr>
              <a:picLocks noChangeAspect="1" noChangeArrowheads="1"/>
            </p:cNvPicPr>
            <p:nvPr/>
          </p:nvPicPr>
          <p:blipFill>
            <a:blip r:embed="rId3"/>
            <a:srcRect/>
            <a:stretch>
              <a:fillRect/>
            </a:stretch>
          </p:blipFill>
          <p:spPr bwMode="auto">
            <a:xfrm>
              <a:off x="445" y="489"/>
              <a:ext cx="4883" cy="3253"/>
            </a:xfrm>
            <a:prstGeom prst="rect">
              <a:avLst/>
            </a:prstGeom>
            <a:noFill/>
            <a:ln w="9525">
              <a:noFill/>
              <a:round/>
              <a:headEnd/>
              <a:tailEnd/>
            </a:ln>
            <a:effectLst>
              <a:outerShdw dist="101823" dir="2700000" algn="ctr" rotWithShape="0">
                <a:srgbClr val="C0C0C0"/>
              </a:outerShdw>
            </a:effectLst>
          </p:spPr>
        </p:pic>
        <p:sp>
          <p:nvSpPr>
            <p:cNvPr id="20484" name="Freeform 4"/>
            <p:cNvSpPr>
              <a:spLocks noChangeArrowheads="1"/>
            </p:cNvSpPr>
            <p:nvPr/>
          </p:nvSpPr>
          <p:spPr bwMode="auto">
            <a:xfrm>
              <a:off x="1011" y="2147"/>
              <a:ext cx="981" cy="325"/>
            </a:xfrm>
            <a:custGeom>
              <a:avLst/>
              <a:gdLst/>
              <a:ahLst/>
              <a:cxnLst>
                <a:cxn ang="0">
                  <a:pos x="0" y="472"/>
                </a:cxn>
                <a:cxn ang="0">
                  <a:pos x="820" y="1479"/>
                </a:cxn>
                <a:cxn ang="0">
                  <a:pos x="2050" y="1665"/>
                </a:cxn>
                <a:cxn ang="0">
                  <a:pos x="3205" y="1628"/>
                </a:cxn>
                <a:cxn ang="0">
                  <a:pos x="4434" y="1069"/>
                </a:cxn>
                <a:cxn ang="0">
                  <a:pos x="3838" y="137"/>
                </a:cxn>
                <a:cxn ang="0">
                  <a:pos x="2609" y="361"/>
                </a:cxn>
                <a:cxn ang="0">
                  <a:pos x="1453" y="547"/>
                </a:cxn>
                <a:cxn ang="0">
                  <a:pos x="224" y="808"/>
                </a:cxn>
                <a:cxn ang="0">
                  <a:pos x="74" y="882"/>
                </a:cxn>
              </a:cxnLst>
              <a:rect l="0" t="0" r="r" b="b"/>
              <a:pathLst>
                <a:path w="4767" h="1718">
                  <a:moveTo>
                    <a:pt x="0" y="472"/>
                  </a:moveTo>
                  <a:cubicBezTo>
                    <a:pt x="23" y="950"/>
                    <a:pt x="442" y="1279"/>
                    <a:pt x="820" y="1479"/>
                  </a:cubicBezTo>
                  <a:cubicBezTo>
                    <a:pt x="1195" y="1677"/>
                    <a:pt x="1636" y="1642"/>
                    <a:pt x="2050" y="1665"/>
                  </a:cubicBezTo>
                  <a:cubicBezTo>
                    <a:pt x="2433" y="1686"/>
                    <a:pt x="2827" y="1717"/>
                    <a:pt x="3205" y="1628"/>
                  </a:cubicBezTo>
                  <a:cubicBezTo>
                    <a:pt x="3641" y="1525"/>
                    <a:pt x="4138" y="1444"/>
                    <a:pt x="4434" y="1069"/>
                  </a:cubicBezTo>
                  <a:cubicBezTo>
                    <a:pt x="4766" y="648"/>
                    <a:pt x="4189" y="244"/>
                    <a:pt x="3838" y="137"/>
                  </a:cubicBezTo>
                  <a:cubicBezTo>
                    <a:pt x="3390" y="0"/>
                    <a:pt x="3046" y="375"/>
                    <a:pt x="2609" y="361"/>
                  </a:cubicBezTo>
                  <a:cubicBezTo>
                    <a:pt x="2215" y="348"/>
                    <a:pt x="1830" y="450"/>
                    <a:pt x="1453" y="547"/>
                  </a:cubicBezTo>
                  <a:cubicBezTo>
                    <a:pt x="1041" y="653"/>
                    <a:pt x="597" y="560"/>
                    <a:pt x="224" y="808"/>
                  </a:cubicBezTo>
                  <a:lnTo>
                    <a:pt x="74" y="882"/>
                  </a:lnTo>
                </a:path>
              </a:pathLst>
            </a:custGeom>
            <a:noFill/>
            <a:ln w="72000">
              <a:solidFill>
                <a:srgbClr val="800000"/>
              </a:solidFill>
              <a:round/>
              <a:headEnd/>
              <a:tailEnd/>
            </a:ln>
            <a:effectLst>
              <a:outerShdw dist="101823" dir="2700000" algn="ctr" rotWithShape="0">
                <a:srgbClr val="C0C0C0"/>
              </a:outerShdw>
            </a:effectLst>
          </p:spPr>
          <p:txBody>
            <a:bodyPr wrap="none" anchor="ctr"/>
            <a:lstStyle/>
            <a:p>
              <a:pPr>
                <a:defRPr/>
              </a:pPr>
              <a:endParaRPr lang="en-US"/>
            </a:p>
          </p:txBody>
        </p:sp>
        <p:sp>
          <p:nvSpPr>
            <p:cNvPr id="20485" name="Freeform 5"/>
            <p:cNvSpPr>
              <a:spLocks noChangeArrowheads="1"/>
            </p:cNvSpPr>
            <p:nvPr/>
          </p:nvSpPr>
          <p:spPr bwMode="auto">
            <a:xfrm>
              <a:off x="3165" y="2162"/>
              <a:ext cx="516" cy="332"/>
            </a:xfrm>
            <a:custGeom>
              <a:avLst/>
              <a:gdLst/>
              <a:ahLst/>
              <a:cxnLst>
                <a:cxn ang="0">
                  <a:pos x="81" y="595"/>
                </a:cxn>
                <a:cxn ang="0">
                  <a:pos x="752" y="1602"/>
                </a:cxn>
                <a:cxn ang="0">
                  <a:pos x="1944" y="1266"/>
                </a:cxn>
                <a:cxn ang="0">
                  <a:pos x="2056" y="186"/>
                </a:cxn>
                <a:cxn ang="0">
                  <a:pos x="863" y="148"/>
                </a:cxn>
                <a:cxn ang="0">
                  <a:pos x="454" y="297"/>
                </a:cxn>
                <a:cxn ang="0">
                  <a:pos x="81" y="409"/>
                </a:cxn>
                <a:cxn ang="0">
                  <a:pos x="81" y="409"/>
                </a:cxn>
                <a:cxn ang="0">
                  <a:pos x="81" y="595"/>
                </a:cxn>
              </a:cxnLst>
              <a:rect l="0" t="0" r="r" b="b"/>
              <a:pathLst>
                <a:path w="2511" h="1753">
                  <a:moveTo>
                    <a:pt x="81" y="595"/>
                  </a:moveTo>
                  <a:cubicBezTo>
                    <a:pt x="0" y="1049"/>
                    <a:pt x="369" y="1465"/>
                    <a:pt x="752" y="1602"/>
                  </a:cubicBezTo>
                  <a:cubicBezTo>
                    <a:pt x="1172" y="1752"/>
                    <a:pt x="1552" y="1380"/>
                    <a:pt x="1944" y="1266"/>
                  </a:cubicBezTo>
                  <a:cubicBezTo>
                    <a:pt x="2510" y="1101"/>
                    <a:pt x="2426" y="376"/>
                    <a:pt x="2056" y="186"/>
                  </a:cubicBezTo>
                  <a:cubicBezTo>
                    <a:pt x="1695" y="0"/>
                    <a:pt x="1258" y="105"/>
                    <a:pt x="863" y="148"/>
                  </a:cubicBezTo>
                  <a:lnTo>
                    <a:pt x="454" y="297"/>
                  </a:lnTo>
                  <a:lnTo>
                    <a:pt x="81" y="409"/>
                  </a:lnTo>
                  <a:lnTo>
                    <a:pt x="81" y="595"/>
                  </a:lnTo>
                </a:path>
              </a:pathLst>
            </a:custGeom>
            <a:noFill/>
            <a:ln w="72000">
              <a:solidFill>
                <a:srgbClr val="800000"/>
              </a:solidFill>
              <a:round/>
              <a:headEnd/>
              <a:tailEnd/>
            </a:ln>
            <a:effectLst>
              <a:outerShdw dist="101823" dir="2700000" algn="ctr" rotWithShape="0">
                <a:srgbClr val="C0C0C0"/>
              </a:outerShdw>
            </a:effectLst>
          </p:spPr>
          <p:txBody>
            <a:bodyPr wrap="none" anchor="ctr"/>
            <a:lstStyle/>
            <a:p>
              <a:pPr>
                <a:defRPr/>
              </a:pPr>
              <a:endParaRPr lang="en-US"/>
            </a:p>
          </p:txBody>
        </p:sp>
      </p:grpSp>
      <p:sp>
        <p:nvSpPr>
          <p:cNvPr id="8" name="TextBox 7"/>
          <p:cNvSpPr txBox="1"/>
          <p:nvPr/>
        </p:nvSpPr>
        <p:spPr>
          <a:xfrm>
            <a:off x="533400" y="6477000"/>
            <a:ext cx="7448578" cy="400110"/>
          </a:xfrm>
          <a:prstGeom prst="rect">
            <a:avLst/>
          </a:prstGeom>
          <a:noFill/>
        </p:spPr>
        <p:txBody>
          <a:bodyPr wrap="none" rtlCol="0">
            <a:spAutoFit/>
          </a:bodyPr>
          <a:lstStyle/>
          <a:p>
            <a:r>
              <a:rPr lang="en-US" sz="2000" dirty="0" smtClean="0">
                <a:solidFill>
                  <a:srgbClr val="FF0000"/>
                </a:solidFill>
              </a:rPr>
              <a:t>Source: http://www.w3.org/2009/Talks/0615-SanJose-tutorial-IH/</a:t>
            </a:r>
            <a:endParaRPr lang="en-US"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2"/>
          <p:cNvSpPr>
            <a:spLocks noGrp="1"/>
          </p:cNvSpPr>
          <p:nvPr>
            <p:ph type="sldNum" sz="quarter" idx="10"/>
          </p:nvPr>
        </p:nvSpPr>
        <p:spPr>
          <a:noFill/>
        </p:spPr>
        <p:txBody>
          <a:bodyPr/>
          <a:lstStyle/>
          <a:p>
            <a:fld id="{651AABE3-48AB-4C1A-AA51-027CDE0BA08B}" type="slidenum">
              <a:rPr lang="en-US" smtClean="0"/>
              <a:pPr/>
              <a:t>29</a:t>
            </a:fld>
            <a:endParaRPr lang="en-US" smtClean="0"/>
          </a:p>
        </p:txBody>
      </p:sp>
      <p:sp>
        <p:nvSpPr>
          <p:cNvPr id="45059" name="Rectangle 1"/>
          <p:cNvSpPr>
            <a:spLocks noGrp="1" noChangeArrowheads="1"/>
          </p:cNvSpPr>
          <p:nvPr>
            <p:ph type="title"/>
          </p:nvPr>
        </p:nvSpPr>
        <p:spPr>
          <a:xfrm>
            <a:off x="1143000" y="33338"/>
            <a:ext cx="8001000" cy="65405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 behind the scenes …</a:t>
            </a:r>
          </a:p>
        </p:txBody>
      </p:sp>
      <p:pic>
        <p:nvPicPr>
          <p:cNvPr id="21506" name="Picture 2"/>
          <p:cNvPicPr>
            <a:picLocks noChangeAspect="1" noChangeArrowheads="1"/>
          </p:cNvPicPr>
          <p:nvPr/>
        </p:nvPicPr>
        <p:blipFill>
          <a:blip r:embed="rId3"/>
          <a:srcRect/>
          <a:stretch>
            <a:fillRect/>
          </a:stretch>
        </p:blipFill>
        <p:spPr bwMode="auto">
          <a:xfrm>
            <a:off x="914400" y="750888"/>
            <a:ext cx="7445375" cy="5368925"/>
          </a:xfrm>
          <a:prstGeom prst="rect">
            <a:avLst/>
          </a:prstGeom>
          <a:noFill/>
          <a:ln w="9525">
            <a:noFill/>
            <a:round/>
            <a:headEnd/>
            <a:tailEnd/>
          </a:ln>
          <a:effectLst>
            <a:outerShdw dist="101823" dir="2700000" algn="ctr" rotWithShape="0">
              <a:srgbClr val="C0C0C0"/>
            </a:outerShdw>
          </a:effectLst>
        </p:spPr>
      </p:pic>
      <p:sp>
        <p:nvSpPr>
          <p:cNvPr id="5" name="TextBox 4"/>
          <p:cNvSpPr txBox="1"/>
          <p:nvPr/>
        </p:nvSpPr>
        <p:spPr>
          <a:xfrm>
            <a:off x="533400" y="6477000"/>
            <a:ext cx="7448578" cy="400110"/>
          </a:xfrm>
          <a:prstGeom prst="rect">
            <a:avLst/>
          </a:prstGeom>
          <a:noFill/>
        </p:spPr>
        <p:txBody>
          <a:bodyPr wrap="none" rtlCol="0">
            <a:spAutoFit/>
          </a:bodyPr>
          <a:lstStyle/>
          <a:p>
            <a:r>
              <a:rPr lang="en-US" sz="2000" dirty="0" smtClean="0">
                <a:solidFill>
                  <a:srgbClr val="FF0000"/>
                </a:solidFill>
              </a:rPr>
              <a:t>Source: http://www.w3.org/2009/Talks/0615-SanJose-tutorial-IH/</a:t>
            </a:r>
            <a:endParaRPr lang="en-US"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1752600" y="223838"/>
            <a:ext cx="6726238" cy="1366837"/>
          </a:xfrm>
        </p:spPr>
        <p:txBody>
          <a:bodyPr lIns="0" tIns="0" rIns="0" bIns="0"/>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dirty="0" smtClean="0"/>
              <a:t>RDF – a language for linking data</a:t>
            </a:r>
            <a:endParaRPr lang="en-US" dirty="0" smtClean="0"/>
          </a:p>
        </p:txBody>
      </p:sp>
      <p:sp>
        <p:nvSpPr>
          <p:cNvPr id="29699" name="Rectangle 2"/>
          <p:cNvSpPr>
            <a:spLocks noGrp="1" noChangeArrowheads="1"/>
          </p:cNvSpPr>
          <p:nvPr>
            <p:ph type="body" idx="1"/>
          </p:nvPr>
        </p:nvSpPr>
        <p:spPr>
          <a:xfrm>
            <a:off x="457200" y="1524000"/>
            <a:ext cx="8215313" cy="4406900"/>
          </a:xfrm>
        </p:spPr>
        <p:txBody>
          <a:bodyPr/>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GB" sz="2800" dirty="0" smtClean="0"/>
              <a:t>URIs are the words of the language.</a:t>
            </a:r>
            <a:endParaRPr lang="en-US" sz="4000" dirty="0" smtClean="0"/>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US" dirty="0" smtClean="0"/>
              <a:t>URIs provide global identity independently of application context.</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US" dirty="0" smtClean="0"/>
              <a:t>Domain Name system provides global distributed namespace management.</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US" dirty="0" smtClean="0"/>
              <a:t>“Follow your nose”: documentation should be available available on the Web through the URIs.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2"/>
          <p:cNvSpPr>
            <a:spLocks noGrp="1"/>
          </p:cNvSpPr>
          <p:nvPr>
            <p:ph type="sldNum" sz="quarter" idx="10"/>
          </p:nvPr>
        </p:nvSpPr>
        <p:spPr>
          <a:noFill/>
        </p:spPr>
        <p:txBody>
          <a:bodyPr/>
          <a:lstStyle/>
          <a:p>
            <a:fld id="{91616DDB-DAF8-46FF-B7DC-030C3FA7F30A}" type="slidenum">
              <a:rPr lang="en-US" smtClean="0"/>
              <a:pPr/>
              <a:t>30</a:t>
            </a:fld>
            <a:endParaRPr lang="en-US" smtClean="0"/>
          </a:p>
        </p:txBody>
      </p:sp>
      <p:sp>
        <p:nvSpPr>
          <p:cNvPr id="46083" name="Rectangle 1"/>
          <p:cNvSpPr>
            <a:spLocks noGrp="1" noChangeArrowheads="1"/>
          </p:cNvSpPr>
          <p:nvPr>
            <p:ph type="title"/>
          </p:nvPr>
        </p:nvSpPr>
        <p:spPr>
          <a:xfrm>
            <a:off x="1219200" y="33338"/>
            <a:ext cx="7924800" cy="65405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…yielding, by extracting RDF from XHTML</a:t>
            </a:r>
          </a:p>
        </p:txBody>
      </p:sp>
      <p:sp>
        <p:nvSpPr>
          <p:cNvPr id="22530" name="Text Box 2"/>
          <p:cNvSpPr txBox="1">
            <a:spLocks noChangeArrowheads="1"/>
          </p:cNvSpPr>
          <p:nvPr/>
        </p:nvSpPr>
        <p:spPr bwMode="auto">
          <a:xfrm>
            <a:off x="260350" y="1665288"/>
            <a:ext cx="8751888" cy="2284412"/>
          </a:xfrm>
          <a:prstGeom prst="rect">
            <a:avLst/>
          </a:prstGeom>
          <a:solidFill>
            <a:srgbClr val="E6E6FF"/>
          </a:solidFill>
          <a:ln w="9525">
            <a:noFill/>
            <a:round/>
            <a:headEnd/>
            <a:tailEnd/>
          </a:ln>
          <a:effectLst>
            <a:outerShdw dist="101823" dir="2700000" algn="ctr" rotWithShape="0">
              <a:srgbClr val="C0C0C0"/>
            </a:outerShdw>
          </a:effectLst>
        </p:spPr>
        <p:txBody>
          <a:bodyPr wrap="none" lIns="90000" tIns="45000" rIns="90000" bIns="45000"/>
          <a:lstStyle/>
          <a:p>
            <a:pPr>
              <a:lnSpc>
                <a:spcPct val="89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&lt;Overview.html#me&gt; a foaf:Person;</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foaf:currentProject &lt;http://www.w3.org/2001/sw&gt;;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foaf:workInfoHomepage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&lt;http://www.iw3c2.org&gt;,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foaf:pastProject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&lt;http://www.w3.org/Consortium/Offices&gt;;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b="1">
              <a:solidFill>
                <a:srgbClr val="000000"/>
              </a:solidFill>
              <a:latin typeface="Courier New" pitchFamily="49" charset="0"/>
            </a:endParaRP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&lt;http://www.w3.org/Consortium/Offices&gt; dc:title "W3C Offices".</a:t>
            </a:r>
          </a:p>
        </p:txBody>
      </p:sp>
      <p:sp>
        <p:nvSpPr>
          <p:cNvPr id="5" name="TextBox 4"/>
          <p:cNvSpPr txBox="1"/>
          <p:nvPr/>
        </p:nvSpPr>
        <p:spPr>
          <a:xfrm>
            <a:off x="533400" y="6477000"/>
            <a:ext cx="7448578" cy="400110"/>
          </a:xfrm>
          <a:prstGeom prst="rect">
            <a:avLst/>
          </a:prstGeom>
          <a:noFill/>
        </p:spPr>
        <p:txBody>
          <a:bodyPr wrap="none" rtlCol="0">
            <a:spAutoFit/>
          </a:bodyPr>
          <a:lstStyle/>
          <a:p>
            <a:r>
              <a:rPr lang="en-US" sz="2000" dirty="0" smtClean="0">
                <a:solidFill>
                  <a:srgbClr val="FF0000"/>
                </a:solidFill>
              </a:rPr>
              <a:t>Source: http://www.w3.org/2009/Talks/0615-SanJose-tutorial-IH/</a:t>
            </a:r>
            <a:endParaRPr lang="en-US"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2"/>
          <p:cNvSpPr>
            <a:spLocks noGrp="1"/>
          </p:cNvSpPr>
          <p:nvPr>
            <p:ph type="sldNum" sz="quarter" idx="10"/>
          </p:nvPr>
        </p:nvSpPr>
        <p:spPr>
          <a:noFill/>
        </p:spPr>
        <p:txBody>
          <a:bodyPr/>
          <a:lstStyle/>
          <a:p>
            <a:fld id="{FCFC0C88-1B97-4E9C-A1BD-5F6B0E487581}" type="slidenum">
              <a:rPr lang="en-US" smtClean="0"/>
              <a:pPr/>
              <a:t>31</a:t>
            </a:fld>
            <a:endParaRPr lang="en-US" smtClean="0"/>
          </a:p>
        </p:txBody>
      </p:sp>
      <p:sp>
        <p:nvSpPr>
          <p:cNvPr id="47107" name="Rectangle 1"/>
          <p:cNvSpPr>
            <a:spLocks noGrp="1" noChangeArrowheads="1"/>
          </p:cNvSpPr>
          <p:nvPr>
            <p:ph type="title"/>
          </p:nvPr>
        </p:nvSpPr>
        <p:spPr>
          <a:xfrm>
            <a:off x="1295400" y="0"/>
            <a:ext cx="7848600" cy="654050"/>
          </a:xfrm>
        </p:spPr>
        <p:txBody>
          <a:bodyPr lIns="0" tIns="0" rIns="0" bIns="0"/>
          <a:lstStyle/>
          <a:p>
            <a:pPr eaLnBrk="1" hangingPunct="1">
              <a:lnSpc>
                <a:spcPct val="9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mtClean="0"/>
              <a:t>Extracted data can be SPARQL-ed</a:t>
            </a:r>
          </a:p>
        </p:txBody>
      </p:sp>
      <p:sp>
        <p:nvSpPr>
          <p:cNvPr id="23554" name="Text Box 2"/>
          <p:cNvSpPr txBox="1">
            <a:spLocks noChangeArrowheads="1"/>
          </p:cNvSpPr>
          <p:nvPr/>
        </p:nvSpPr>
        <p:spPr bwMode="auto">
          <a:xfrm>
            <a:off x="260350" y="1274763"/>
            <a:ext cx="8751888" cy="3297237"/>
          </a:xfrm>
          <a:prstGeom prst="rect">
            <a:avLst/>
          </a:prstGeom>
          <a:solidFill>
            <a:srgbClr val="E6E6FF"/>
          </a:solidFill>
          <a:ln w="9525">
            <a:noFill/>
            <a:round/>
            <a:headEnd/>
            <a:tailEnd/>
          </a:ln>
          <a:effectLst>
            <a:outerShdw dist="101823" dir="2700000" algn="ctr" rotWithShape="0">
              <a:srgbClr val="C0C0C0"/>
            </a:outerShdw>
          </a:effectLst>
        </p:spPr>
        <p:txBody>
          <a:bodyPr lIns="90000" tIns="45000" rIns="90000" bIns="45000"/>
          <a:lstStyle/>
          <a:p>
            <a:pPr>
              <a:lnSpc>
                <a:spcPct val="89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SELECT DISTINCT ?name ?home ?orgRole ?orgName ?orgHome</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Get RDFa from my home page:</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8000"/>
                </a:solidFill>
                <a:latin typeface="Courier New" pitchFamily="49" charset="0"/>
              </a:rPr>
              <a:t>FROM &lt;http://www.w3.org/People/Ivan/&gt;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GRDDL-ing http://www.w3.org/Member/Mail:</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800080"/>
                </a:solidFill>
                <a:latin typeface="Courier New" pitchFamily="49" charset="0"/>
              </a:rPr>
              <a:t>FROM &lt;http://www.w3.org/Member/Mail/&gt;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WHERE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8000"/>
                </a:solidFill>
                <a:latin typeface="Courier New" pitchFamily="49" charset="0"/>
              </a:rPr>
              <a:t>?foafPerson  foaf:mbox</a:t>
            </a:r>
            <a:r>
              <a:rPr lang="en-US" b="1">
                <a:solidFill>
                  <a:srgbClr val="000000"/>
                </a:solidFill>
                <a:latin typeface="Courier New" pitchFamily="49" charset="0"/>
              </a:rPr>
              <a:t> </a:t>
            </a:r>
            <a:r>
              <a:rPr lang="en-US" b="1">
                <a:solidFill>
                  <a:srgbClr val="FF0000"/>
                </a:solidFill>
                <a:latin typeface="Courier New" pitchFamily="49" charset="0"/>
              </a:rPr>
              <a:t>?mail</a:t>
            </a:r>
            <a:r>
              <a:rPr lang="en-US" b="1">
                <a:solidFill>
                  <a:srgbClr val="000000"/>
                </a:solidFill>
                <a:latin typeface="Courier New" pitchFamily="49" charset="0"/>
              </a:rPr>
              <a: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a:t>
            </a:r>
            <a:r>
              <a:rPr lang="en-US" b="1">
                <a:solidFill>
                  <a:srgbClr val="008000"/>
                </a:solidFill>
                <a:latin typeface="Courier New" pitchFamily="49" charset="0"/>
              </a:rPr>
              <a:t>foaf:homepage ?home</a:t>
            </a:r>
            <a:r>
              <a:rPr lang="en-US" b="1">
                <a:solidFill>
                  <a:srgbClr val="000000"/>
                </a:solidFill>
                <a:latin typeface="Courier New" pitchFamily="49" charset="0"/>
              </a:rPr>
              <a: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800080"/>
                </a:solidFill>
                <a:latin typeface="Courier New" pitchFamily="49" charset="0"/>
              </a:rPr>
              <a:t>?individual  contact:mailbox </a:t>
            </a:r>
            <a:r>
              <a:rPr lang="en-US" b="1">
                <a:solidFill>
                  <a:srgbClr val="FF0000"/>
                </a:solidFill>
                <a:latin typeface="Courier New" pitchFamily="49" charset="0"/>
              </a:rPr>
              <a:t>?mail</a:t>
            </a:r>
            <a:r>
              <a:rPr lang="en-US" b="1">
                <a:solidFill>
                  <a:srgbClr val="000000"/>
                </a:solidFill>
                <a:latin typeface="Courier New" pitchFamily="49" charset="0"/>
              </a:rPr>
              <a:t>;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             </a:t>
            </a:r>
            <a:r>
              <a:rPr lang="en-US" b="1">
                <a:solidFill>
                  <a:srgbClr val="800080"/>
                </a:solidFill>
                <a:latin typeface="Courier New" pitchFamily="49" charset="0"/>
              </a:rPr>
              <a:t>contact:fullName ?name.</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800080"/>
                </a:solidFill>
                <a:latin typeface="Courier New" pitchFamily="49" charset="0"/>
              </a:rPr>
              <a:t>?orgUnit ?orgRole ?individual;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800080"/>
                </a:solidFill>
                <a:latin typeface="Courier New" pitchFamily="49" charset="0"/>
              </a:rPr>
              <a:t>          org:name ?orgName; </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800080"/>
                </a:solidFill>
                <a:latin typeface="Courier New" pitchFamily="49" charset="0"/>
              </a:rPr>
              <a:t>          contact:homePage ?orgHome</a:t>
            </a:r>
            <a:r>
              <a:rPr lang="en-US" b="1">
                <a:solidFill>
                  <a:srgbClr val="000000"/>
                </a:solidFill>
                <a:latin typeface="Courier New" pitchFamily="49" charset="0"/>
              </a:rPr>
              <a:t>.</a:t>
            </a:r>
          </a:p>
          <a:p>
            <a:pPr>
              <a:lnSpc>
                <a:spcPct val="83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b="1">
                <a:solidFill>
                  <a:srgbClr val="000000"/>
                </a:solidFill>
                <a:latin typeface="Courier New" pitchFamily="49" charset="0"/>
              </a:rPr>
              <a:t>}</a:t>
            </a:r>
          </a:p>
        </p:txBody>
      </p:sp>
      <p:sp>
        <p:nvSpPr>
          <p:cNvPr id="5" name="TextBox 4"/>
          <p:cNvSpPr txBox="1"/>
          <p:nvPr/>
        </p:nvSpPr>
        <p:spPr>
          <a:xfrm>
            <a:off x="533400" y="6477000"/>
            <a:ext cx="7448578" cy="400110"/>
          </a:xfrm>
          <a:prstGeom prst="rect">
            <a:avLst/>
          </a:prstGeom>
          <a:noFill/>
        </p:spPr>
        <p:txBody>
          <a:bodyPr wrap="none" rtlCol="0">
            <a:spAutoFit/>
          </a:bodyPr>
          <a:lstStyle/>
          <a:p>
            <a:r>
              <a:rPr lang="en-US" sz="2000" dirty="0" smtClean="0">
                <a:solidFill>
                  <a:srgbClr val="FF0000"/>
                </a:solidFill>
              </a:rPr>
              <a:t>Source: http://www.w3.org/2009/Talks/0615-SanJose-tutorial-IH/</a:t>
            </a:r>
            <a:endParaRPr lang="en-US" dirty="0">
              <a:solidFill>
                <a:srgbClr val="FF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idx="4294967295"/>
          </p:nvPr>
        </p:nvSpPr>
        <p:spPr>
          <a:xfrm>
            <a:off x="1143000" y="112713"/>
            <a:ext cx="7497763" cy="1146175"/>
          </a:xfrm>
        </p:spPr>
        <p:txBody>
          <a:bodyPr lIns="0" tIns="0" rIns="0" bIns="0"/>
          <a:lstStyle/>
          <a:p>
            <a:pPr eaLnBrk="1" hangingPunct="1">
              <a:lnSpc>
                <a:spcPct val="87000"/>
              </a:lnSpc>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600" smtClean="0"/>
              <a:t>Extract data from Wikipedia infoboxes...</a:t>
            </a:r>
          </a:p>
        </p:txBody>
      </p:sp>
      <p:pic>
        <p:nvPicPr>
          <p:cNvPr id="49155" name="Picture 2"/>
          <p:cNvPicPr>
            <a:picLocks noChangeAspect="1" noChangeArrowheads="1"/>
          </p:cNvPicPr>
          <p:nvPr/>
        </p:nvPicPr>
        <p:blipFill>
          <a:blip r:embed="rId3"/>
          <a:srcRect/>
          <a:stretch>
            <a:fillRect/>
          </a:stretch>
        </p:blipFill>
        <p:spPr bwMode="auto">
          <a:xfrm>
            <a:off x="255588" y="1009650"/>
            <a:ext cx="7837487" cy="49085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idx="4294967295"/>
          </p:nvPr>
        </p:nvSpPr>
        <p:spPr>
          <a:xfrm>
            <a:off x="1219199" y="273050"/>
            <a:ext cx="7466013" cy="1143000"/>
          </a:xfrm>
        </p:spPr>
        <p:txBody>
          <a:bodyPr/>
          <a:lstStyle/>
          <a:p>
            <a:pPr eaLnBrk="1" hangingPunct="1">
              <a:buSzPct val="45000"/>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smtClean="0"/>
              <a:t>Query on merged data (example from </a:t>
            </a:r>
            <a:r>
              <a:rPr lang="en-GB" sz="2800" dirty="0" err="1" smtClean="0"/>
              <a:t>DBPedia</a:t>
            </a:r>
            <a:r>
              <a:rPr lang="en-GB" sz="2800" dirty="0" smtClean="0"/>
              <a:t>)</a:t>
            </a:r>
          </a:p>
        </p:txBody>
      </p:sp>
      <p:pic>
        <p:nvPicPr>
          <p:cNvPr id="52227" name="Picture 2"/>
          <p:cNvPicPr>
            <a:picLocks noChangeAspect="1" noChangeArrowheads="1"/>
          </p:cNvPicPr>
          <p:nvPr/>
        </p:nvPicPr>
        <p:blipFill>
          <a:blip r:embed="rId3"/>
          <a:srcRect/>
          <a:stretch>
            <a:fillRect/>
          </a:stretch>
        </p:blipFill>
        <p:spPr bwMode="auto">
          <a:xfrm>
            <a:off x="457200" y="1658938"/>
            <a:ext cx="7848600" cy="4408487"/>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ChangeArrowheads="1"/>
          </p:cNvSpPr>
          <p:nvPr>
            <p:ph type="title" idx="4294967295"/>
          </p:nvPr>
        </p:nvSpPr>
        <p:spPr>
          <a:xfrm>
            <a:off x="1676400" y="609600"/>
            <a:ext cx="5891212" cy="492125"/>
          </a:xfrm>
        </p:spPr>
        <p:txBody>
          <a:bodyPr lIns="0" tIns="0" rIns="0" bIns="0"/>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mtClean="0"/>
              <a:t>Commercial applications</a:t>
            </a:r>
          </a:p>
        </p:txBody>
      </p:sp>
      <p:sp>
        <p:nvSpPr>
          <p:cNvPr id="48131" name="Rectangle 2"/>
          <p:cNvSpPr>
            <a:spLocks noGrp="1" noChangeArrowheads="1"/>
          </p:cNvSpPr>
          <p:nvPr>
            <p:ph type="body" idx="4294967295"/>
          </p:nvPr>
        </p:nvSpPr>
        <p:spPr>
          <a:xfrm>
            <a:off x="577850" y="3427413"/>
            <a:ext cx="8062913" cy="2152650"/>
          </a:xfrm>
          <a:noFill/>
          <a:ln>
            <a:noFill/>
          </a:ln>
        </p:spPr>
        <p:txBody>
          <a:bodyPr lIns="0" tIns="0" rIns="0" bIns="0"/>
          <a:lstStyle/>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US" sz="2400" dirty="0" smtClean="0"/>
              <a:t>Yahoo </a:t>
            </a:r>
            <a:r>
              <a:rPr lang="en-US" sz="2400" dirty="0" err="1" smtClean="0"/>
              <a:t>SearchMonkey</a:t>
            </a:r>
            <a:r>
              <a:rPr lang="en-US" sz="2400" dirty="0" smtClean="0"/>
              <a:t> and Google Rich Snippets</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US" sz="2000" dirty="0" smtClean="0"/>
              <a:t>Harvest </a:t>
            </a:r>
            <a:r>
              <a:rPr lang="en-US" sz="2000" dirty="0" err="1" smtClean="0"/>
              <a:t>RDFa</a:t>
            </a:r>
            <a:r>
              <a:rPr lang="en-US" sz="2000" dirty="0" smtClean="0"/>
              <a:t> and </a:t>
            </a:r>
            <a:r>
              <a:rPr lang="en-US" sz="2000" dirty="0" err="1" smtClean="0"/>
              <a:t>microformat</a:t>
            </a:r>
            <a:r>
              <a:rPr lang="en-US" sz="2000" dirty="0" smtClean="0"/>
              <a:t> metadata from Web pages</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US" sz="2000" dirty="0" smtClean="0"/>
              <a:t>Customized “enhanced display” of search results</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4813" algn="l"/>
                <a:tab pos="5942013" algn="l"/>
                <a:tab pos="6399213" algn="l"/>
                <a:tab pos="6856413" algn="l"/>
                <a:tab pos="7313613" algn="l"/>
                <a:tab pos="7770813" algn="l"/>
                <a:tab pos="8228013" algn="l"/>
                <a:tab pos="8685213" algn="l"/>
                <a:tab pos="9142413" algn="l"/>
              </a:tabLst>
            </a:pPr>
            <a:r>
              <a:rPr lang="en-US" sz="2400" dirty="0" smtClean="0"/>
              <a:t>Harvested data allows construction of specialized databases of products, people, places, events.</a:t>
            </a:r>
            <a:endParaRPr lang="en-US" sz="1400" dirty="0" smtClean="0"/>
          </a:p>
        </p:txBody>
      </p:sp>
      <p:pic>
        <p:nvPicPr>
          <p:cNvPr id="48132" name="Picture 3"/>
          <p:cNvPicPr>
            <a:picLocks noChangeAspect="1" noChangeArrowheads="1"/>
          </p:cNvPicPr>
          <p:nvPr/>
        </p:nvPicPr>
        <p:blipFill>
          <a:blip r:embed="rId3"/>
          <a:srcRect/>
          <a:stretch>
            <a:fillRect/>
          </a:stretch>
        </p:blipFill>
        <p:spPr bwMode="auto">
          <a:xfrm>
            <a:off x="611188" y="1800225"/>
            <a:ext cx="8062912" cy="16192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
          <p:cNvSpPr>
            <a:spLocks noGrp="1" noChangeArrowheads="1"/>
          </p:cNvSpPr>
          <p:nvPr>
            <p:ph type="title" idx="4294967295"/>
          </p:nvPr>
        </p:nvSpPr>
        <p:spPr>
          <a:xfrm>
            <a:off x="1142999" y="0"/>
            <a:ext cx="7109641" cy="653829"/>
          </a:xfrm>
          <a:ln/>
        </p:spPr>
        <p:txBody>
          <a:bodyPr tIns="12343"/>
          <a:lstStyle/>
          <a:p>
            <a:pPr>
              <a:lnSpc>
                <a:spcPct val="93000"/>
              </a:lnSpc>
              <a:tabLst>
                <a:tab pos="0" algn="l"/>
                <a:tab pos="650890" algn="l"/>
                <a:tab pos="1303220" algn="l"/>
                <a:tab pos="1955549" algn="l"/>
                <a:tab pos="2607879" algn="l"/>
                <a:tab pos="3260208" algn="l"/>
                <a:tab pos="3912538" algn="l"/>
                <a:tab pos="4564867" algn="l"/>
                <a:tab pos="5217197" algn="l"/>
                <a:tab pos="5869527" algn="l"/>
                <a:tab pos="6521857" algn="l"/>
                <a:tab pos="7174186" algn="l"/>
                <a:tab pos="7826516" algn="l"/>
                <a:tab pos="8478845" algn="l"/>
                <a:tab pos="9131175" algn="l"/>
                <a:tab pos="9783504" algn="l"/>
              </a:tabLst>
            </a:pPr>
            <a:r>
              <a:rPr lang="en-GB" sz="2800" dirty="0" smtClean="0"/>
              <a:t>   “Structured search” (example Yahoo)</a:t>
            </a:r>
            <a:endParaRPr lang="en-GB" dirty="0"/>
          </a:p>
        </p:txBody>
      </p:sp>
      <p:sp>
        <p:nvSpPr>
          <p:cNvPr id="120834" name="Rectangle 2"/>
          <p:cNvSpPr>
            <a:spLocks noGrp="1" noChangeArrowheads="1"/>
          </p:cNvSpPr>
          <p:nvPr>
            <p:ph type="body" idx="4294967295"/>
          </p:nvPr>
        </p:nvSpPr>
        <p:spPr>
          <a:xfrm>
            <a:off x="1219199" y="816566"/>
            <a:ext cx="7759201" cy="1801629"/>
          </a:xfrm>
          <a:ln/>
        </p:spPr>
        <p:txBody>
          <a:bodyPr/>
          <a:lstStyle/>
          <a:p>
            <a:pPr marL="390246" indent="-293764">
              <a:buSzPct val="45000"/>
              <a:buFont typeface="Symbol" pitchFamily="18" charset="2"/>
              <a:buChar char=""/>
              <a:tabLst>
                <a:tab pos="715691" algn="l"/>
                <a:tab pos="1042575" algn="l"/>
                <a:tab pos="1369461" algn="l"/>
                <a:tab pos="1696345" algn="l"/>
                <a:tab pos="2021790" algn="l"/>
                <a:tab pos="2348675" algn="l"/>
                <a:tab pos="2675559" algn="l"/>
                <a:tab pos="3002445" algn="l"/>
                <a:tab pos="3327890" algn="l"/>
                <a:tab pos="3654774" algn="l"/>
                <a:tab pos="3981659" algn="l"/>
                <a:tab pos="4308544" algn="l"/>
                <a:tab pos="4596548" algn="l"/>
                <a:tab pos="5253198" algn="l"/>
                <a:tab pos="5909847" algn="l"/>
                <a:tab pos="6566497" algn="l"/>
                <a:tab pos="7223147" algn="l"/>
                <a:tab pos="7879796" algn="l"/>
                <a:tab pos="8536446" algn="l"/>
              </a:tabLst>
            </a:pPr>
            <a:r>
              <a:rPr lang="en-GB" dirty="0"/>
              <a:t>Search based results may be customized via small applications</a:t>
            </a:r>
          </a:p>
          <a:p>
            <a:pPr marL="390246" indent="-293764">
              <a:buSzPct val="45000"/>
              <a:buFont typeface="Symbol" pitchFamily="18" charset="2"/>
              <a:buChar char=""/>
              <a:tabLst>
                <a:tab pos="715691" algn="l"/>
                <a:tab pos="1042575" algn="l"/>
                <a:tab pos="1369461" algn="l"/>
                <a:tab pos="1696345" algn="l"/>
                <a:tab pos="2021790" algn="l"/>
                <a:tab pos="2348675" algn="l"/>
                <a:tab pos="2675559" algn="l"/>
                <a:tab pos="3002445" algn="l"/>
                <a:tab pos="3327890" algn="l"/>
                <a:tab pos="3654774" algn="l"/>
                <a:tab pos="3981659" algn="l"/>
                <a:tab pos="4308544" algn="l"/>
                <a:tab pos="4596548" algn="l"/>
                <a:tab pos="5253198" algn="l"/>
                <a:tab pos="5909847" algn="l"/>
                <a:tab pos="6566497" algn="l"/>
                <a:tab pos="7223147" algn="l"/>
                <a:tab pos="7879796" algn="l"/>
                <a:tab pos="8536446" algn="l"/>
              </a:tabLst>
            </a:pPr>
            <a:r>
              <a:rPr lang="en-GB" dirty="0"/>
              <a:t>Metadata in pages (in </a:t>
            </a:r>
            <a:r>
              <a:rPr lang="en-GB" dirty="0" err="1"/>
              <a:t>RDFa</a:t>
            </a:r>
            <a:r>
              <a:rPr lang="en-GB" dirty="0"/>
              <a:t>, </a:t>
            </a:r>
            <a:r>
              <a:rPr lang="en-GB" dirty="0" err="1"/>
              <a:t>microformats</a:t>
            </a:r>
            <a:r>
              <a:rPr lang="en-GB" dirty="0"/>
              <a:t> etc) are </a:t>
            </a:r>
            <a:r>
              <a:rPr lang="en-GB" dirty="0" smtClean="0"/>
              <a:t>reused</a:t>
            </a:r>
          </a:p>
          <a:p>
            <a:r>
              <a:rPr lang="en-US" dirty="0" smtClean="0"/>
              <a:t>Metadata (embedded with </a:t>
            </a:r>
            <a:r>
              <a:rPr lang="en-US" dirty="0" err="1" smtClean="0"/>
              <a:t>RDFa</a:t>
            </a:r>
            <a:r>
              <a:rPr lang="en-US" dirty="0" smtClean="0"/>
              <a:t> or served via feeds) is collected by Slurp, Yahoo’s crawler</a:t>
            </a:r>
          </a:p>
          <a:p>
            <a:r>
              <a:rPr lang="en-US" dirty="0" smtClean="0"/>
              <a:t>Search results are presented according to customized templates</a:t>
            </a:r>
          </a:p>
          <a:p>
            <a:pPr marL="390246" indent="-293764">
              <a:buSzPct val="45000"/>
              <a:buFont typeface="Symbol" pitchFamily="18" charset="2"/>
              <a:buChar char=""/>
              <a:tabLst>
                <a:tab pos="715691" algn="l"/>
                <a:tab pos="1042575" algn="l"/>
                <a:tab pos="1369461" algn="l"/>
                <a:tab pos="1696345" algn="l"/>
                <a:tab pos="2021790" algn="l"/>
                <a:tab pos="2348675" algn="l"/>
                <a:tab pos="2675559" algn="l"/>
                <a:tab pos="3002445" algn="l"/>
                <a:tab pos="3327890" algn="l"/>
                <a:tab pos="3654774" algn="l"/>
                <a:tab pos="3981659" algn="l"/>
                <a:tab pos="4308544" algn="l"/>
                <a:tab pos="4596548" algn="l"/>
                <a:tab pos="5253198" algn="l"/>
                <a:tab pos="5909847" algn="l"/>
                <a:tab pos="6566497" algn="l"/>
                <a:tab pos="7223147" algn="l"/>
                <a:tab pos="7879796" algn="l"/>
                <a:tab pos="8536446" algn="l"/>
              </a:tabLst>
            </a:pPr>
            <a:endParaRPr lang="en-GB" dirty="0"/>
          </a:p>
        </p:txBody>
      </p:sp>
      <p:pic>
        <p:nvPicPr>
          <p:cNvPr id="120835" name="Picture 3"/>
          <p:cNvPicPr>
            <a:picLocks noChangeAspect="1" noChangeArrowheads="1"/>
          </p:cNvPicPr>
          <p:nvPr/>
        </p:nvPicPr>
        <p:blipFill>
          <a:blip r:embed="rId3"/>
          <a:srcRect/>
          <a:stretch>
            <a:fillRect/>
          </a:stretch>
        </p:blipFill>
        <p:spPr bwMode="auto">
          <a:xfrm>
            <a:off x="3168001" y="2582575"/>
            <a:ext cx="5781600" cy="4046825"/>
          </a:xfrm>
          <a:prstGeom prst="rect">
            <a:avLst/>
          </a:prstGeom>
          <a:noFill/>
          <a:ln w="9525">
            <a:noFill/>
            <a:round/>
            <a:headEnd/>
            <a:tailEnd/>
          </a:ln>
          <a:effectLst>
            <a:outerShdw dist="101823" dir="2700000" algn="ctr" rotWithShape="0">
              <a:srgbClr val="C0C0C0"/>
            </a:outerShdw>
          </a:effectLst>
        </p:spPr>
      </p:pic>
      <p:sp>
        <p:nvSpPr>
          <p:cNvPr id="120836" name="Text Box 4"/>
          <p:cNvSpPr txBox="1">
            <a:spLocks noChangeArrowheads="1"/>
          </p:cNvSpPr>
          <p:nvPr/>
        </p:nvSpPr>
        <p:spPr bwMode="auto">
          <a:xfrm>
            <a:off x="162720" y="6595893"/>
            <a:ext cx="8467200" cy="262108"/>
          </a:xfrm>
          <a:prstGeom prst="rect">
            <a:avLst/>
          </a:prstGeom>
          <a:noFill/>
          <a:ln w="9525">
            <a:noFill/>
            <a:round/>
            <a:headEnd/>
            <a:tailEnd/>
          </a:ln>
          <a:effectLst/>
        </p:spPr>
        <p:txBody>
          <a:bodyPr wrap="none" lIns="81639" tIns="61621" rIns="81639" bIns="40820"/>
          <a:lstStyle/>
          <a:p>
            <a:pPr>
              <a:tabLst>
                <a:tab pos="0" algn="l"/>
                <a:tab pos="650890" algn="l"/>
                <a:tab pos="1303220" algn="l"/>
                <a:tab pos="1955549" algn="l"/>
                <a:tab pos="2607879" algn="l"/>
                <a:tab pos="3260208" algn="l"/>
                <a:tab pos="3912538" algn="l"/>
                <a:tab pos="4564867" algn="l"/>
                <a:tab pos="5217197" algn="l"/>
                <a:tab pos="5869527" algn="l"/>
                <a:tab pos="6521857" algn="l"/>
                <a:tab pos="7174186" algn="l"/>
                <a:tab pos="7826516" algn="l"/>
                <a:tab pos="8478845" algn="l"/>
                <a:tab pos="9131175" algn="l"/>
                <a:tab pos="9783504" algn="l"/>
              </a:tabLst>
            </a:pPr>
            <a:r>
              <a:rPr lang="en-US" sz="1300" i="1" dirty="0" smtClean="0">
                <a:solidFill>
                  <a:srgbClr val="000000"/>
                </a:solidFill>
              </a:rPr>
              <a:t>Source: Peter </a:t>
            </a:r>
            <a:r>
              <a:rPr lang="en-US" sz="1300" i="1" dirty="0">
                <a:solidFill>
                  <a:srgbClr val="000000"/>
                </a:solidFill>
              </a:rPr>
              <a:t>Mika, Yahoo! Research, </a:t>
            </a:r>
            <a:r>
              <a:rPr lang="en-US" sz="1300" i="1" dirty="0">
                <a:solidFill>
                  <a:srgbClr val="000000"/>
                </a:solidFill>
                <a:hlinkClick r:id="rId4"/>
              </a:rPr>
              <a:t>(SWEO Case Study)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Start with “Google-like” query…</a:t>
            </a:r>
            <a:endParaRPr lang="en-US"/>
          </a:p>
        </p:txBody>
      </p:sp>
      <p:pic>
        <p:nvPicPr>
          <p:cNvPr id="1026" name="Picture 2"/>
          <p:cNvPicPr>
            <a:picLocks noChangeAspect="1" noChangeArrowheads="1"/>
          </p:cNvPicPr>
          <p:nvPr/>
        </p:nvPicPr>
        <p:blipFill>
          <a:blip r:embed="rId2"/>
          <a:srcRect/>
          <a:stretch>
            <a:fillRect/>
          </a:stretch>
        </p:blipFill>
        <p:spPr bwMode="auto">
          <a:xfrm>
            <a:off x="1285852" y="1857364"/>
            <a:ext cx="6560820" cy="4433888"/>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structured by type</a:t>
            </a:r>
            <a:endParaRPr lang="en-US"/>
          </a:p>
        </p:txBody>
      </p:sp>
      <p:pic>
        <p:nvPicPr>
          <p:cNvPr id="2050" name="Picture 2"/>
          <p:cNvPicPr>
            <a:picLocks noChangeAspect="1" noChangeArrowheads="1"/>
          </p:cNvPicPr>
          <p:nvPr/>
        </p:nvPicPr>
        <p:blipFill>
          <a:blip r:embed="rId2"/>
          <a:srcRect/>
          <a:stretch>
            <a:fillRect/>
          </a:stretch>
        </p:blipFill>
        <p:spPr bwMode="auto">
          <a:xfrm>
            <a:off x="1142976" y="1643050"/>
            <a:ext cx="6560820" cy="4433888"/>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Focus in on a type</a:t>
            </a:r>
            <a:endParaRPr lang="en-US"/>
          </a:p>
        </p:txBody>
      </p:sp>
      <p:pic>
        <p:nvPicPr>
          <p:cNvPr id="3074" name="Picture 2"/>
          <p:cNvPicPr>
            <a:picLocks noChangeAspect="1" noChangeArrowheads="1"/>
          </p:cNvPicPr>
          <p:nvPr/>
        </p:nvPicPr>
        <p:blipFill>
          <a:blip r:embed="rId2"/>
          <a:srcRect/>
          <a:stretch>
            <a:fillRect/>
          </a:stretch>
        </p:blipFill>
        <p:spPr bwMode="auto">
          <a:xfrm>
            <a:off x="1214414" y="1857364"/>
            <a:ext cx="6560820" cy="4433888"/>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Explore from multiple angles</a:t>
            </a:r>
            <a:endParaRPr lang="en-US"/>
          </a:p>
        </p:txBody>
      </p:sp>
      <p:pic>
        <p:nvPicPr>
          <p:cNvPr id="4098" name="Picture 2"/>
          <p:cNvPicPr>
            <a:picLocks noChangeAspect="1" noChangeArrowheads="1"/>
          </p:cNvPicPr>
          <p:nvPr/>
        </p:nvPicPr>
        <p:blipFill>
          <a:blip r:embed="rId2"/>
          <a:srcRect/>
          <a:stretch>
            <a:fillRect/>
          </a:stretch>
        </p:blipFill>
        <p:spPr bwMode="auto">
          <a:xfrm>
            <a:off x="1214414" y="1714488"/>
            <a:ext cx="6560820" cy="4433888"/>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1. Express the data (from various sources) in RDF.</a:t>
            </a:r>
          </a:p>
          <a:p>
            <a:r>
              <a:rPr lang="en-US" sz="2400" dirty="0" smtClean="0"/>
              <a:t>2. Combine the RDF data into one whole.</a:t>
            </a:r>
          </a:p>
          <a:p>
            <a:r>
              <a:rPr lang="en-US" sz="2400" dirty="0" smtClean="0"/>
              <a:t>3. Query the combined whole for Web-link patterns.</a:t>
            </a:r>
            <a:endParaRPr lang="en-US" sz="2400" dirty="0"/>
          </a:p>
        </p:txBody>
      </p:sp>
      <p:sp>
        <p:nvSpPr>
          <p:cNvPr id="3" name="Title 2"/>
          <p:cNvSpPr>
            <a:spLocks noGrp="1"/>
          </p:cNvSpPr>
          <p:nvPr>
            <p:ph type="title"/>
          </p:nvPr>
        </p:nvSpPr>
        <p:spPr/>
        <p:txBody>
          <a:bodyPr/>
          <a:lstStyle/>
          <a:p>
            <a:r>
              <a:rPr lang="en-US" sz="2800" dirty="0" smtClean="0"/>
              <a:t>How to create and query linked data</a:t>
            </a:r>
            <a:endParaRPr 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1"/>
          <p:cNvSpPr>
            <a:spLocks noGrp="1" noChangeArrowheads="1"/>
          </p:cNvSpPr>
          <p:nvPr>
            <p:ph type="title" idx="4294967295"/>
          </p:nvPr>
        </p:nvSpPr>
        <p:spPr>
          <a:xfrm>
            <a:off x="1371600" y="15843"/>
            <a:ext cx="7772400" cy="947619"/>
          </a:xfrm>
          <a:ln/>
        </p:spPr>
        <p:txBody>
          <a:bodyPr tIns="12343"/>
          <a:lstStyle/>
          <a:p>
            <a:pPr>
              <a:lnSpc>
                <a:spcPct val="93000"/>
              </a:lnSpc>
              <a:tabLst>
                <a:tab pos="0" algn="l"/>
                <a:tab pos="650890" algn="l"/>
                <a:tab pos="1303220" algn="l"/>
                <a:tab pos="1955549" algn="l"/>
                <a:tab pos="2607879" algn="l"/>
                <a:tab pos="3260208" algn="l"/>
                <a:tab pos="3912538" algn="l"/>
                <a:tab pos="4564867" algn="l"/>
                <a:tab pos="5217197" algn="l"/>
                <a:tab pos="5869527" algn="l"/>
                <a:tab pos="6521857" algn="l"/>
                <a:tab pos="7174186" algn="l"/>
                <a:tab pos="7826516" algn="l"/>
                <a:tab pos="8478845" algn="l"/>
                <a:tab pos="9131175" algn="l"/>
                <a:tab pos="9783504" algn="l"/>
              </a:tabLst>
            </a:pPr>
            <a:r>
              <a:rPr lang="en-GB" smtClean="0"/>
              <a:t>E-Government </a:t>
            </a:r>
            <a:r>
              <a:rPr lang="en-GB" smtClean="0"/>
              <a:t>data</a:t>
            </a:r>
            <a:endParaRPr lang="en-GB" dirty="0"/>
          </a:p>
        </p:txBody>
      </p:sp>
      <p:grpSp>
        <p:nvGrpSpPr>
          <p:cNvPr id="2" name="Group 2"/>
          <p:cNvGrpSpPr>
            <a:grpSpLocks/>
          </p:cNvGrpSpPr>
          <p:nvPr/>
        </p:nvGrpSpPr>
        <p:grpSpPr bwMode="auto">
          <a:xfrm>
            <a:off x="783360" y="1130519"/>
            <a:ext cx="7620480" cy="5465373"/>
            <a:chOff x="544" y="785"/>
            <a:chExt cx="5292" cy="3795"/>
          </a:xfrm>
        </p:grpSpPr>
        <p:pic>
          <p:nvPicPr>
            <p:cNvPr id="121859" name="Picture 3"/>
            <p:cNvPicPr>
              <a:picLocks noChangeAspect="1" noChangeArrowheads="1"/>
            </p:cNvPicPr>
            <p:nvPr/>
          </p:nvPicPr>
          <p:blipFill>
            <a:blip r:embed="rId3"/>
            <a:srcRect/>
            <a:stretch>
              <a:fillRect/>
            </a:stretch>
          </p:blipFill>
          <p:spPr bwMode="auto">
            <a:xfrm>
              <a:off x="544" y="785"/>
              <a:ext cx="5293" cy="3743"/>
            </a:xfrm>
            <a:prstGeom prst="rect">
              <a:avLst/>
            </a:prstGeom>
            <a:noFill/>
            <a:ln w="9525">
              <a:noFill/>
              <a:round/>
              <a:headEnd/>
              <a:tailEnd/>
            </a:ln>
            <a:effectLst/>
          </p:spPr>
        </p:pic>
        <p:sp>
          <p:nvSpPr>
            <p:cNvPr id="121860" name="Oval 4"/>
            <p:cNvSpPr>
              <a:spLocks noChangeArrowheads="1"/>
            </p:cNvSpPr>
            <p:nvPr/>
          </p:nvSpPr>
          <p:spPr bwMode="auto">
            <a:xfrm>
              <a:off x="4672" y="4254"/>
              <a:ext cx="873" cy="327"/>
            </a:xfrm>
            <a:prstGeom prst="ellipse">
              <a:avLst/>
            </a:prstGeom>
            <a:noFill/>
            <a:ln w="36000">
              <a:solidFill>
                <a:srgbClr val="800000"/>
              </a:solidFill>
              <a:round/>
              <a:headEnd/>
              <a:tailEnd/>
            </a:ln>
            <a:effectLst/>
          </p:spPr>
          <p:txBody>
            <a:bodyPr wrap="none" anchor="ctr"/>
            <a:lstStyle/>
            <a:p>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1"/>
          <p:cNvSpPr>
            <a:spLocks noGrp="1" noChangeArrowheads="1"/>
          </p:cNvSpPr>
          <p:nvPr>
            <p:ph type="title" idx="4294967295"/>
          </p:nvPr>
        </p:nvSpPr>
        <p:spPr>
          <a:xfrm>
            <a:off x="0" y="48966"/>
            <a:ext cx="9144000" cy="947619"/>
          </a:xfrm>
          <a:ln/>
        </p:spPr>
        <p:txBody>
          <a:bodyPr tIns="12343"/>
          <a:lstStyle/>
          <a:p>
            <a:pPr>
              <a:lnSpc>
                <a:spcPct val="93000"/>
              </a:lnSpc>
              <a:tabLst>
                <a:tab pos="0" algn="l"/>
                <a:tab pos="650890" algn="l"/>
                <a:tab pos="1303220" algn="l"/>
                <a:tab pos="1955549" algn="l"/>
                <a:tab pos="2607879" algn="l"/>
                <a:tab pos="3260208" algn="l"/>
                <a:tab pos="3912538" algn="l"/>
                <a:tab pos="4564867" algn="l"/>
                <a:tab pos="5217197" algn="l"/>
                <a:tab pos="5869527" algn="l"/>
                <a:tab pos="6521857" algn="l"/>
                <a:tab pos="7174186" algn="l"/>
                <a:tab pos="7826516" algn="l"/>
                <a:tab pos="8478845" algn="l"/>
                <a:tab pos="9131175" algn="l"/>
                <a:tab pos="9783504" algn="l"/>
              </a:tabLst>
            </a:pPr>
            <a:r>
              <a:rPr lang="en-GB" dirty="0" smtClean="0"/>
              <a:t/>
            </a:r>
            <a:br>
              <a:rPr lang="en-GB" dirty="0" smtClean="0"/>
            </a:br>
            <a:endParaRPr lang="en-GB" dirty="0"/>
          </a:p>
        </p:txBody>
      </p:sp>
      <p:pic>
        <p:nvPicPr>
          <p:cNvPr id="122882" name="Picture 2"/>
          <p:cNvPicPr>
            <a:picLocks noChangeAspect="1" noChangeArrowheads="1"/>
          </p:cNvPicPr>
          <p:nvPr/>
        </p:nvPicPr>
        <p:blipFill>
          <a:blip r:embed="rId3"/>
          <a:srcRect/>
          <a:stretch>
            <a:fillRect/>
          </a:stretch>
        </p:blipFill>
        <p:spPr bwMode="auto">
          <a:xfrm>
            <a:off x="816481" y="1143480"/>
            <a:ext cx="7621920" cy="5309838"/>
          </a:xfrm>
          <a:prstGeom prst="rect">
            <a:avLst/>
          </a:prstGeom>
          <a:noFill/>
          <a:ln w="9525">
            <a:noFill/>
            <a:round/>
            <a:headEnd/>
            <a:tailEnd/>
          </a:ln>
          <a:effectLst/>
        </p:spPr>
      </p:pic>
      <p:sp>
        <p:nvSpPr>
          <p:cNvPr id="4" name="TextBox 3"/>
          <p:cNvSpPr txBox="1"/>
          <p:nvPr/>
        </p:nvSpPr>
        <p:spPr>
          <a:xfrm>
            <a:off x="1676400" y="685800"/>
            <a:ext cx="2800767" cy="369332"/>
          </a:xfrm>
          <a:prstGeom prst="rect">
            <a:avLst/>
          </a:prstGeom>
          <a:noFill/>
        </p:spPr>
        <p:txBody>
          <a:bodyPr wrap="none" rtlCol="0">
            <a:spAutoFit/>
          </a:bodyPr>
          <a:lstStyle/>
          <a:p>
            <a:r>
              <a:rPr lang="en-US" smtClean="0">
                <a:solidFill>
                  <a:schemeClr val="tx1"/>
                </a:solidFill>
              </a:rPr>
              <a:t>…under the hood, RDF…</a:t>
            </a:r>
            <a:endParaRPr lang="en-US">
              <a:solidFill>
                <a:schemeClr val="tx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London Gazette – UK Office of Public Sector Information (OPSI)</a:t>
            </a:r>
          </a:p>
          <a:p>
            <a:r>
              <a:rPr lang="en-US" sz="2400" dirty="0" smtClean="0"/>
              <a:t>“Approaches to exposing government data need to be both pragmatic and achievable, without requiring wholesale changes to existing IT infrastructure”.</a:t>
            </a:r>
          </a:p>
          <a:p>
            <a:r>
              <a:rPr lang="en-US" sz="2400" dirty="0" smtClean="0"/>
              <a:t>Existing database-driven Websites can be “tweaked” to serve RDF data.</a:t>
            </a:r>
          </a:p>
          <a:p>
            <a:pPr lvl="1"/>
            <a:r>
              <a:rPr lang="en-US" sz="2000" dirty="0" smtClean="0"/>
              <a:t>Some data is well-structured :lists of schools and hospitals, statistics…</a:t>
            </a:r>
          </a:p>
          <a:p>
            <a:pPr lvl="1"/>
            <a:r>
              <a:rPr lang="en-US" sz="2000" dirty="0" smtClean="0"/>
              <a:t>Most data is semi-structured, with semantics embedded in free text.</a:t>
            </a:r>
          </a:p>
          <a:p>
            <a:r>
              <a:rPr lang="en-US" dirty="0" smtClean="0"/>
              <a:t>Existing taxonomies of fish types or military vehicles need to be “</a:t>
            </a:r>
            <a:r>
              <a:rPr lang="en-US" dirty="0" err="1" smtClean="0"/>
              <a:t>Webified</a:t>
            </a:r>
            <a:r>
              <a:rPr lang="en-US" dirty="0" smtClean="0"/>
              <a:t>”</a:t>
            </a:r>
            <a:endParaRPr lang="en-US" dirty="0"/>
          </a:p>
        </p:txBody>
      </p:sp>
      <p:sp>
        <p:nvSpPr>
          <p:cNvPr id="3" name="Title 2"/>
          <p:cNvSpPr>
            <a:spLocks noGrp="1"/>
          </p:cNvSpPr>
          <p:nvPr>
            <p:ph type="title"/>
          </p:nvPr>
        </p:nvSpPr>
        <p:spPr/>
        <p:txBody>
          <a:bodyPr/>
          <a:lstStyle/>
          <a:p>
            <a:r>
              <a:rPr lang="en-US" sz="2800" dirty="0" smtClean="0"/>
              <a:t>Leveraging Content Management Systems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Mainstream media sites</a:t>
            </a:r>
            <a:endParaRPr lang="en-US"/>
          </a:p>
        </p:txBody>
      </p:sp>
      <p:pic>
        <p:nvPicPr>
          <p:cNvPr id="5122" name="Picture 2"/>
          <p:cNvPicPr>
            <a:picLocks noChangeAspect="1" noChangeArrowheads="1"/>
          </p:cNvPicPr>
          <p:nvPr/>
        </p:nvPicPr>
        <p:blipFill>
          <a:blip r:embed="rId2"/>
          <a:srcRect/>
          <a:stretch>
            <a:fillRect/>
          </a:stretch>
        </p:blipFill>
        <p:spPr bwMode="auto">
          <a:xfrm>
            <a:off x="1357290" y="1643050"/>
            <a:ext cx="6560820" cy="4433888"/>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…under the </a:t>
            </a:r>
            <a:r>
              <a:rPr lang="en-US" smtClean="0"/>
              <a:t>hood, RDF…</a:t>
            </a:r>
            <a:endParaRPr lang="en-US"/>
          </a:p>
        </p:txBody>
      </p:sp>
      <p:pic>
        <p:nvPicPr>
          <p:cNvPr id="6148" name="Picture 4"/>
          <p:cNvPicPr>
            <a:picLocks noChangeAspect="1" noChangeArrowheads="1"/>
          </p:cNvPicPr>
          <p:nvPr/>
        </p:nvPicPr>
        <p:blipFill>
          <a:blip r:embed="rId2"/>
          <a:srcRect/>
          <a:stretch>
            <a:fillRect/>
          </a:stretch>
        </p:blipFill>
        <p:spPr bwMode="auto">
          <a:xfrm>
            <a:off x="1571604" y="1643050"/>
            <a:ext cx="5614416" cy="4576572"/>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1"/>
          <p:cNvSpPr>
            <a:spLocks noGrp="1" noChangeArrowheads="1"/>
          </p:cNvSpPr>
          <p:nvPr>
            <p:ph type="title" idx="4294967295"/>
          </p:nvPr>
        </p:nvSpPr>
        <p:spPr>
          <a:xfrm>
            <a:off x="1143000" y="195861"/>
            <a:ext cx="8001000" cy="653829"/>
          </a:xfrm>
          <a:ln/>
        </p:spPr>
        <p:txBody>
          <a:bodyPr tIns="12343"/>
          <a:lstStyle/>
          <a:p>
            <a:pPr>
              <a:lnSpc>
                <a:spcPct val="93000"/>
              </a:lnSpc>
              <a:tabLst>
                <a:tab pos="0" algn="l"/>
                <a:tab pos="650890" algn="l"/>
                <a:tab pos="1303220" algn="l"/>
                <a:tab pos="1955549" algn="l"/>
                <a:tab pos="2607879" algn="l"/>
                <a:tab pos="3260208" algn="l"/>
                <a:tab pos="3912538" algn="l"/>
                <a:tab pos="4564867" algn="l"/>
                <a:tab pos="5217197" algn="l"/>
                <a:tab pos="5869527" algn="l"/>
                <a:tab pos="6521857" algn="l"/>
                <a:tab pos="7174186" algn="l"/>
                <a:tab pos="7826516" algn="l"/>
                <a:tab pos="8478845" algn="l"/>
                <a:tab pos="9131175" algn="l"/>
                <a:tab pos="9783504" algn="l"/>
              </a:tabLst>
            </a:pPr>
            <a:r>
              <a:rPr lang="en-GB" dirty="0" smtClean="0"/>
              <a:t>...maybe on your phone...</a:t>
            </a:r>
            <a:endParaRPr lang="en-GB" dirty="0"/>
          </a:p>
        </p:txBody>
      </p:sp>
      <p:grpSp>
        <p:nvGrpSpPr>
          <p:cNvPr id="2" name="Group 2"/>
          <p:cNvGrpSpPr>
            <a:grpSpLocks/>
          </p:cNvGrpSpPr>
          <p:nvPr/>
        </p:nvGrpSpPr>
        <p:grpSpPr bwMode="auto">
          <a:xfrm>
            <a:off x="180001" y="705674"/>
            <a:ext cx="8884800" cy="5449532"/>
            <a:chOff x="125" y="490"/>
            <a:chExt cx="6170" cy="3784"/>
          </a:xfrm>
        </p:grpSpPr>
        <p:pic>
          <p:nvPicPr>
            <p:cNvPr id="134147" name="Picture 3"/>
            <p:cNvPicPr>
              <a:picLocks noChangeAspect="1" noChangeArrowheads="1"/>
            </p:cNvPicPr>
            <p:nvPr/>
          </p:nvPicPr>
          <p:blipFill>
            <a:blip r:embed="rId3"/>
            <a:srcRect t="-7343" b="-7343"/>
            <a:stretch>
              <a:fillRect/>
            </a:stretch>
          </p:blipFill>
          <p:spPr bwMode="auto">
            <a:xfrm>
              <a:off x="125" y="490"/>
              <a:ext cx="6171" cy="3785"/>
            </a:xfrm>
            <a:prstGeom prst="rect">
              <a:avLst/>
            </a:prstGeom>
            <a:noFill/>
            <a:ln w="9525">
              <a:noFill/>
              <a:round/>
              <a:headEnd/>
              <a:tailEnd/>
            </a:ln>
            <a:effectLst/>
          </p:spPr>
        </p:pic>
        <p:sp>
          <p:nvSpPr>
            <p:cNvPr id="134148" name="Text Box 4"/>
            <p:cNvSpPr txBox="1">
              <a:spLocks noChangeArrowheads="1"/>
            </p:cNvSpPr>
            <p:nvPr/>
          </p:nvSpPr>
          <p:spPr bwMode="auto">
            <a:xfrm>
              <a:off x="125" y="490"/>
              <a:ext cx="6171" cy="3785"/>
            </a:xfrm>
            <a:prstGeom prst="rect">
              <a:avLst/>
            </a:prstGeom>
            <a:noFill/>
            <a:ln w="9525">
              <a:noFill/>
              <a:round/>
              <a:headEnd/>
              <a:tailEnd/>
            </a:ln>
            <a:effectLst/>
          </p:spPr>
          <p:txBody>
            <a:bodyPr wrap="none" anchor="ctr"/>
            <a:lstStyle/>
            <a:p>
              <a:endParaRPr lang="en-US"/>
            </a:p>
          </p:txBody>
        </p:sp>
      </p:grpSp>
      <p:sp>
        <p:nvSpPr>
          <p:cNvPr id="134149" name="Text Box 5"/>
          <p:cNvSpPr txBox="1">
            <a:spLocks noChangeArrowheads="1"/>
          </p:cNvSpPr>
          <p:nvPr/>
        </p:nvSpPr>
        <p:spPr bwMode="auto">
          <a:xfrm>
            <a:off x="326881" y="6629017"/>
            <a:ext cx="5150880" cy="262108"/>
          </a:xfrm>
          <a:prstGeom prst="rect">
            <a:avLst/>
          </a:prstGeom>
          <a:noFill/>
          <a:ln w="9525">
            <a:noFill/>
            <a:round/>
            <a:headEnd/>
            <a:tailEnd/>
          </a:ln>
          <a:effectLst/>
        </p:spPr>
        <p:txBody>
          <a:bodyPr wrap="none" lIns="81639" tIns="61621" rIns="81639" bIns="40820"/>
          <a:lstStyle/>
          <a:p>
            <a:pPr>
              <a:tabLst>
                <a:tab pos="0" algn="l"/>
                <a:tab pos="650890" algn="l"/>
                <a:tab pos="1303220" algn="l"/>
                <a:tab pos="1955549" algn="l"/>
                <a:tab pos="2607879" algn="l"/>
                <a:tab pos="3260208" algn="l"/>
                <a:tab pos="3912538" algn="l"/>
                <a:tab pos="4564867" algn="l"/>
                <a:tab pos="5217197" algn="l"/>
                <a:tab pos="5869527" algn="l"/>
                <a:tab pos="6521857" algn="l"/>
                <a:tab pos="7174186" algn="l"/>
                <a:tab pos="7826516" algn="l"/>
                <a:tab pos="8478845" algn="l"/>
                <a:tab pos="9131175" algn="l"/>
                <a:tab pos="9783504" algn="l"/>
              </a:tabLst>
            </a:pPr>
            <a:r>
              <a:rPr lang="en-US" sz="1300" i="1" dirty="0" smtClean="0">
                <a:solidFill>
                  <a:srgbClr val="000000"/>
                </a:solidFill>
              </a:rPr>
              <a:t>Source: Chris </a:t>
            </a:r>
            <a:r>
              <a:rPr lang="en-US" sz="1300" i="1" dirty="0" err="1">
                <a:solidFill>
                  <a:srgbClr val="000000"/>
                </a:solidFill>
              </a:rPr>
              <a:t>Bizer</a:t>
            </a:r>
            <a:r>
              <a:rPr lang="en-US" sz="1300" i="1" dirty="0">
                <a:solidFill>
                  <a:srgbClr val="000000"/>
                </a:solidFill>
              </a:rPr>
              <a:t> and Christian Becker, </a:t>
            </a:r>
            <a:r>
              <a:rPr lang="en-US" sz="1300" i="1" dirty="0" err="1">
                <a:solidFill>
                  <a:srgbClr val="000000"/>
                </a:solidFill>
              </a:rPr>
              <a:t>Freie</a:t>
            </a:r>
            <a:r>
              <a:rPr lang="en-US" sz="1300" i="1" dirty="0">
                <a:solidFill>
                  <a:srgbClr val="000000"/>
                </a:solidFill>
              </a:rPr>
              <a:t> </a:t>
            </a:r>
            <a:r>
              <a:rPr lang="en-US" sz="1300" i="1" dirty="0" err="1">
                <a:solidFill>
                  <a:srgbClr val="000000"/>
                </a:solidFill>
              </a:rPr>
              <a:t>Universität</a:t>
            </a:r>
            <a:r>
              <a:rPr lang="en-US" sz="1300" i="1" dirty="0">
                <a:solidFill>
                  <a:srgbClr val="000000"/>
                </a:solidFill>
              </a:rPr>
              <a:t>, Berlin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1295400" y="273629"/>
            <a:ext cx="7390680" cy="1143480"/>
          </a:xfrm>
          <a:ln/>
        </p:spPr>
        <p:txBody>
          <a:bodyPr lIns="81639" tIns="42452" rIns="81639" bIns="42452"/>
          <a:lstStyle/>
          <a:p>
            <a:pPr hangingPunct="1">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2900" dirty="0"/>
              <a:t>RDF as a common format for merging data</a:t>
            </a:r>
          </a:p>
        </p:txBody>
      </p:sp>
      <p:pic>
        <p:nvPicPr>
          <p:cNvPr id="7170" name="Picture 2"/>
          <p:cNvPicPr>
            <a:picLocks noChangeAspect="1" noChangeArrowheads="1"/>
          </p:cNvPicPr>
          <p:nvPr/>
        </p:nvPicPr>
        <p:blipFill>
          <a:blip r:embed="rId3"/>
          <a:srcRect/>
          <a:stretch>
            <a:fillRect/>
          </a:stretch>
        </p:blipFill>
        <p:spPr bwMode="auto">
          <a:xfrm>
            <a:off x="1353600" y="1600008"/>
            <a:ext cx="6433920" cy="4526395"/>
          </a:xfrm>
          <a:prstGeom prst="rect">
            <a:avLst/>
          </a:prstGeom>
          <a:noFill/>
          <a:ln w="9525">
            <a:noFill/>
            <a:round/>
            <a:headEnd/>
            <a:tailEnd/>
          </a:ln>
          <a:effectLst/>
        </p:spPr>
      </p:pic>
      <p:sp>
        <p:nvSpPr>
          <p:cNvPr id="7171" name="Rectangle 3"/>
          <p:cNvSpPr>
            <a:spLocks noChangeArrowheads="1"/>
          </p:cNvSpPr>
          <p:nvPr/>
        </p:nvSpPr>
        <p:spPr bwMode="auto">
          <a:xfrm>
            <a:off x="1588320" y="6325145"/>
            <a:ext cx="5310640" cy="362732"/>
          </a:xfrm>
          <a:prstGeom prst="rect">
            <a:avLst/>
          </a:prstGeom>
          <a:noFill/>
          <a:ln w="9525">
            <a:noFill/>
            <a:round/>
            <a:headEnd/>
            <a:tailEnd/>
          </a:ln>
          <a:effectLst/>
        </p:spPr>
        <p:txBody>
          <a:bodyPr wrap="none" lIns="81639" tIns="42452" rIns="81639" bIns="42452">
            <a:spAutoFit/>
          </a:bodyPr>
          <a:lstStyle/>
          <a:p>
            <a:pPr>
              <a:spcBef>
                <a:spcPts val="408"/>
              </a:spcBef>
              <a:buFont typeface="Arial" pitchFamily="34" charset="0"/>
              <a:buChar cha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dirty="0">
                <a:solidFill>
                  <a:srgbClr val="000000"/>
                </a:solidFill>
              </a:rPr>
              <a:t>http://www.w3.org/2007/Talks/0221-Bangalore-IH/</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1"/>
          <p:cNvSpPr>
            <a:spLocks noGrp="1" noChangeArrowheads="1"/>
          </p:cNvSpPr>
          <p:nvPr>
            <p:ph type="title" idx="4294967295"/>
          </p:nvPr>
        </p:nvSpPr>
        <p:spPr>
          <a:xfrm>
            <a:off x="1295400" y="33124"/>
            <a:ext cx="7848600" cy="653829"/>
          </a:xfrm>
          <a:ln/>
        </p:spPr>
        <p:txBody>
          <a:bodyPr tIns="12343"/>
          <a:lstStyle/>
          <a:p>
            <a:pPr>
              <a:lnSpc>
                <a:spcPct val="93000"/>
              </a:lnSpc>
              <a:tabLst>
                <a:tab pos="0" algn="l"/>
                <a:tab pos="650890" algn="l"/>
                <a:tab pos="1303220" algn="l"/>
                <a:tab pos="1955549" algn="l"/>
                <a:tab pos="2607879" algn="l"/>
                <a:tab pos="3260208" algn="l"/>
                <a:tab pos="3912538" algn="l"/>
                <a:tab pos="4564867" algn="l"/>
                <a:tab pos="5217197" algn="l"/>
                <a:tab pos="5869527" algn="l"/>
                <a:tab pos="6521857" algn="l"/>
                <a:tab pos="7174186" algn="l"/>
                <a:tab pos="7826516" algn="l"/>
                <a:tab pos="8478845" algn="l"/>
                <a:tab pos="9131175" algn="l"/>
                <a:tab pos="9783504" algn="l"/>
              </a:tabLst>
            </a:pPr>
            <a:r>
              <a:rPr lang="en-GB" smtClean="0"/>
              <a:t>  Aggregating </a:t>
            </a:r>
            <a:r>
              <a:rPr lang="en-GB" dirty="0" smtClean="0"/>
              <a:t>information about </a:t>
            </a:r>
            <a:r>
              <a:rPr lang="en-GB" smtClean="0"/>
              <a:t>this book...</a:t>
            </a:r>
            <a:endParaRPr lang="en-GB" dirty="0"/>
          </a:p>
        </p:txBody>
      </p:sp>
      <p:pic>
        <p:nvPicPr>
          <p:cNvPr id="197635" name="Picture 3"/>
          <p:cNvPicPr>
            <a:picLocks noChangeAspect="1" noChangeArrowheads="1"/>
          </p:cNvPicPr>
          <p:nvPr/>
        </p:nvPicPr>
        <p:blipFill>
          <a:blip r:embed="rId3" cstate="print"/>
          <a:srcRect/>
          <a:stretch>
            <a:fillRect/>
          </a:stretch>
        </p:blipFill>
        <p:spPr bwMode="auto">
          <a:xfrm>
            <a:off x="2865601" y="816566"/>
            <a:ext cx="3828960" cy="5881577"/>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sz="3200" dirty="0"/>
              <a:t>Given Data Source A</a:t>
            </a:r>
            <a:endParaRPr lang="en-US" sz="3600" dirty="0"/>
          </a:p>
        </p:txBody>
      </p:sp>
      <p:pic>
        <p:nvPicPr>
          <p:cNvPr id="241667" name="Picture 3" descr="englishData"/>
          <p:cNvPicPr>
            <a:picLocks noGrp="1" noChangeAspect="1" noChangeArrowheads="1"/>
          </p:cNvPicPr>
          <p:nvPr>
            <p:ph idx="1"/>
          </p:nvPr>
        </p:nvPicPr>
        <p:blipFill>
          <a:blip r:embed="rId2"/>
          <a:srcRect/>
          <a:stretch>
            <a:fillRect/>
          </a:stretch>
        </p:blipFill>
        <p:spPr>
          <a:xfrm>
            <a:off x="903288" y="1600200"/>
            <a:ext cx="7337425" cy="4525963"/>
          </a:xfrm>
          <a:noFill/>
          <a:ln/>
        </p:spPr>
      </p:pic>
      <p:sp>
        <p:nvSpPr>
          <p:cNvPr id="241668" name="Rectangle 4"/>
          <p:cNvSpPr>
            <a:spLocks noChangeArrowheads="1"/>
          </p:cNvSpPr>
          <p:nvPr/>
        </p:nvSpPr>
        <p:spPr bwMode="auto">
          <a:xfrm>
            <a:off x="838200" y="6400800"/>
            <a:ext cx="7604125" cy="366713"/>
          </a:xfrm>
          <a:prstGeom prst="rect">
            <a:avLst/>
          </a:prstGeom>
          <a:noFill/>
          <a:ln w="9525">
            <a:noFill/>
            <a:miter lim="800000"/>
            <a:headEnd/>
            <a:tailEnd/>
          </a:ln>
          <a:effectLst/>
        </p:spPr>
        <p:txBody>
          <a:bodyPr wrap="none">
            <a:spAutoFit/>
          </a:bodyPr>
          <a:lstStyle/>
          <a:p>
            <a:pPr>
              <a:spcBef>
                <a:spcPct val="20000"/>
              </a:spcBef>
              <a:buFontTx/>
              <a:buChar char="•"/>
            </a:pPr>
            <a:r>
              <a:rPr lang="en-US"/>
              <a:t>Source: Ivan Herman, </a:t>
            </a:r>
            <a:r>
              <a:rPr lang="en-US">
                <a:solidFill>
                  <a:schemeClr val="accent2"/>
                </a:solidFill>
              </a:rPr>
              <a:t>http://www.w3.org/2007/Talks/0221-Bangalore-IH/</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sz="3200" dirty="0" smtClean="0"/>
              <a:t>...and </a:t>
            </a:r>
            <a:r>
              <a:rPr lang="en-US" sz="3200" dirty="0"/>
              <a:t>Data Source B</a:t>
            </a:r>
            <a:endParaRPr lang="en-US" sz="4000" dirty="0"/>
          </a:p>
        </p:txBody>
      </p:sp>
      <p:pic>
        <p:nvPicPr>
          <p:cNvPr id="242691" name="Picture 3" descr="frenchData"/>
          <p:cNvPicPr>
            <a:picLocks noGrp="1" noChangeAspect="1" noChangeArrowheads="1"/>
          </p:cNvPicPr>
          <p:nvPr>
            <p:ph idx="1"/>
          </p:nvPr>
        </p:nvPicPr>
        <p:blipFill>
          <a:blip r:embed="rId2"/>
          <a:srcRect/>
          <a:stretch>
            <a:fillRect/>
          </a:stretch>
        </p:blipFill>
        <p:spPr>
          <a:xfrm>
            <a:off x="1004888" y="1600200"/>
            <a:ext cx="7132637" cy="4525963"/>
          </a:xfrm>
          <a:noFill/>
          <a:ln/>
        </p:spPr>
      </p:pic>
      <p:sp>
        <p:nvSpPr>
          <p:cNvPr id="242692" name="Rectangle 4"/>
          <p:cNvSpPr>
            <a:spLocks noChangeArrowheads="1"/>
          </p:cNvSpPr>
          <p:nvPr/>
        </p:nvSpPr>
        <p:spPr bwMode="auto">
          <a:xfrm>
            <a:off x="914400" y="6400800"/>
            <a:ext cx="7604125" cy="366713"/>
          </a:xfrm>
          <a:prstGeom prst="rect">
            <a:avLst/>
          </a:prstGeom>
          <a:noFill/>
          <a:ln w="9525">
            <a:noFill/>
            <a:miter lim="800000"/>
            <a:headEnd/>
            <a:tailEnd/>
          </a:ln>
          <a:effectLst/>
        </p:spPr>
        <p:txBody>
          <a:bodyPr wrap="none">
            <a:spAutoFit/>
          </a:bodyPr>
          <a:lstStyle/>
          <a:p>
            <a:pPr>
              <a:spcBef>
                <a:spcPct val="20000"/>
              </a:spcBef>
              <a:buFontTx/>
              <a:buChar char="•"/>
            </a:pPr>
            <a:r>
              <a:rPr lang="en-US"/>
              <a:t>Source: Ivan Herman, </a:t>
            </a:r>
            <a:r>
              <a:rPr lang="en-US">
                <a:solidFill>
                  <a:schemeClr val="accent2"/>
                </a:solidFill>
              </a:rPr>
              <a:t>http://www.w3.org/2007/Talks/0221-Bangalore-IH/</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sz="3200" dirty="0" smtClean="0"/>
              <a:t>…aggregate </a:t>
            </a:r>
            <a:r>
              <a:rPr lang="en-US" sz="3200" dirty="0"/>
              <a:t>A and B</a:t>
            </a:r>
            <a:endParaRPr lang="en-US" sz="3600" dirty="0"/>
          </a:p>
        </p:txBody>
      </p:sp>
      <p:pic>
        <p:nvPicPr>
          <p:cNvPr id="243715" name="Picture 3" descr="mergeStart"/>
          <p:cNvPicPr>
            <a:picLocks noGrp="1" noChangeAspect="1" noChangeArrowheads="1"/>
          </p:cNvPicPr>
          <p:nvPr>
            <p:ph idx="1"/>
          </p:nvPr>
        </p:nvPicPr>
        <p:blipFill>
          <a:blip r:embed="rId2"/>
          <a:srcRect/>
          <a:stretch>
            <a:fillRect/>
          </a:stretch>
        </p:blipFill>
        <p:spPr>
          <a:xfrm>
            <a:off x="1233488" y="1600200"/>
            <a:ext cx="6677025" cy="4525963"/>
          </a:xfrm>
          <a:noFill/>
          <a:ln/>
        </p:spPr>
      </p:pic>
      <p:sp>
        <p:nvSpPr>
          <p:cNvPr id="243716" name="Rectangle 4"/>
          <p:cNvSpPr>
            <a:spLocks noChangeArrowheads="1"/>
          </p:cNvSpPr>
          <p:nvPr/>
        </p:nvSpPr>
        <p:spPr bwMode="auto">
          <a:xfrm>
            <a:off x="838200" y="6400800"/>
            <a:ext cx="7604125" cy="366713"/>
          </a:xfrm>
          <a:prstGeom prst="rect">
            <a:avLst/>
          </a:prstGeom>
          <a:noFill/>
          <a:ln w="9525">
            <a:noFill/>
            <a:miter lim="800000"/>
            <a:headEnd/>
            <a:tailEnd/>
          </a:ln>
          <a:effectLst/>
        </p:spPr>
        <p:txBody>
          <a:bodyPr wrap="none">
            <a:spAutoFit/>
          </a:bodyPr>
          <a:lstStyle/>
          <a:p>
            <a:pPr>
              <a:spcBef>
                <a:spcPct val="20000"/>
              </a:spcBef>
              <a:buFontTx/>
              <a:buChar char="•"/>
            </a:pPr>
            <a:r>
              <a:rPr lang="en-US"/>
              <a:t>Source: Ivan Herman, </a:t>
            </a:r>
            <a:r>
              <a:rPr lang="en-US">
                <a:solidFill>
                  <a:schemeClr val="accent2"/>
                </a:solidFill>
              </a:rPr>
              <a:t>http://www.w3.org/2007/Talks/0221-Bangalore-IH/</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Lucida Sans Unicode"/>
      </a:majorFont>
      <a:minorFont>
        <a:latin typeface="Arial"/>
        <a:ea typefac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cs typeface="Lucida Sans Unicode"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cs typeface="Lucida Sans Unicode"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TotalTime>
  <Words>1193</Words>
  <PresentationFormat>On-screen Show (4:3)</PresentationFormat>
  <Paragraphs>210</Paragraphs>
  <Slides>45</Slides>
  <Notes>27</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1_Office Theme</vt:lpstr>
      <vt:lpstr>Data Integration and Structured Search</vt:lpstr>
      <vt:lpstr>RDF – a grammar for Web links</vt:lpstr>
      <vt:lpstr>RDF – a language for linking data</vt:lpstr>
      <vt:lpstr>How to create and query linked data</vt:lpstr>
      <vt:lpstr>RDF as a common format for merging data</vt:lpstr>
      <vt:lpstr>  Aggregating information about this book...</vt:lpstr>
      <vt:lpstr>Given Data Source A</vt:lpstr>
      <vt:lpstr>...and Data Source B</vt:lpstr>
      <vt:lpstr>…aggregate A and B</vt:lpstr>
      <vt:lpstr>…matching URIs to create links automatically</vt:lpstr>
      <vt:lpstr>...like this</vt:lpstr>
      <vt:lpstr>Add extra knowledge</vt:lpstr>
      <vt:lpstr>... or merge with Wikipedia data</vt:lpstr>
      <vt:lpstr>Merged data is queried with SPARQL</vt:lpstr>
      <vt:lpstr>Finding things related to “genes” across databases</vt:lpstr>
      <vt:lpstr>Slide 16</vt:lpstr>
      <vt:lpstr>Creating a Web of Data (Linked Data)</vt:lpstr>
      <vt:lpstr>Linked Data Cloud, 2007</vt:lpstr>
      <vt:lpstr>Linked Data Cloud, March 2008</vt:lpstr>
      <vt:lpstr>Linked Data Cloud, September 2008</vt:lpstr>
      <vt:lpstr>Linked Data Cloud, March 2009</vt:lpstr>
      <vt:lpstr>Application-specific parts of the cloud</vt:lpstr>
      <vt:lpstr>Embedded metadata and structured search</vt:lpstr>
      <vt:lpstr>Extracting triples from Web pages</vt:lpstr>
      <vt:lpstr>GRDDL transformation scripts…</vt:lpstr>
      <vt:lpstr>… behind the scenes …</vt:lpstr>
      <vt:lpstr>…yielding, through the GRDDL transform</vt:lpstr>
      <vt:lpstr>RDFa (RDF attributes) embedded in Web pages</vt:lpstr>
      <vt:lpstr>… behind the scenes …</vt:lpstr>
      <vt:lpstr>…yielding, by extracting RDF from XHTML</vt:lpstr>
      <vt:lpstr>Extracted data can be SPARQL-ed</vt:lpstr>
      <vt:lpstr>Extract data from Wikipedia infoboxes...</vt:lpstr>
      <vt:lpstr>Query on merged data (example from DBPedia)</vt:lpstr>
      <vt:lpstr>Commercial applications</vt:lpstr>
      <vt:lpstr>   “Structured search” (example Yahoo)</vt:lpstr>
      <vt:lpstr>Start with “Google-like” query…</vt:lpstr>
      <vt:lpstr>Results structured by type</vt:lpstr>
      <vt:lpstr>Focus in on a type</vt:lpstr>
      <vt:lpstr>Explore from multiple angles</vt:lpstr>
      <vt:lpstr>E-Government data</vt:lpstr>
      <vt:lpstr> </vt:lpstr>
      <vt:lpstr>Leveraging Content Management Systems</vt:lpstr>
      <vt:lpstr>Mainstream media sites</vt:lpstr>
      <vt:lpstr>…under the hood, RDF…</vt:lpstr>
      <vt:lpstr>...maybe on your phone...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kessler</dc:creator>
  <cp:lastModifiedBy>Thomas Baker</cp:lastModifiedBy>
  <cp:revision>57</cp:revision>
  <dcterms:modified xsi:type="dcterms:W3CDTF">2009-12-12T01:10:52Z</dcterms:modified>
</cp:coreProperties>
</file>